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6" r:id="rId9"/>
    <p:sldId id="267" r:id="rId10"/>
    <p:sldId id="269" r:id="rId11"/>
    <p:sldId id="270" r:id="rId12"/>
    <p:sldId id="295" r:id="rId13"/>
    <p:sldId id="271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96" r:id="rId24"/>
    <p:sldId id="294" r:id="rId25"/>
    <p:sldId id="297" r:id="rId26"/>
    <p:sldId id="290" r:id="rId27"/>
    <p:sldId id="291" r:id="rId28"/>
    <p:sldId id="292" r:id="rId29"/>
    <p:sldId id="29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9895" autoAdjust="0"/>
  </p:normalViewPr>
  <p:slideViewPr>
    <p:cSldViewPr snapToGrid="0">
      <p:cViewPr>
        <p:scale>
          <a:sx n="104" d="100"/>
          <a:sy n="104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319ED-F95D-476A-B90A-270C3A90ECDB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2C7A1-CDF8-4EBB-9166-433DBEF7D99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57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2C7A1-CDF8-4EBB-9166-433DBEF7D9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257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2C7A1-CDF8-4EBB-9166-433DBEF7D9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46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6DEE2-2655-48C5-AB69-1314F1DF6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D43F82-ED2D-47FB-BB87-00AF491A2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172BB01-B842-4EC5-9FD9-166435E2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B5110A-5216-4ED1-A431-1FED3B3B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98D676-2613-4CE3-BE67-9C5AE6F4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6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DED99-0B79-4451-B0BD-F817C3771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0BC2D9-647D-4166-953B-C84C6C3B9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4986E3-B810-442E-8076-88ADEFDE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CCA91D-B9CB-4704-B012-DFA6AF80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457EF8-F12F-4307-B6F5-7D4AF082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0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E0F9C6E-8753-4D2F-9105-77A8E0BA1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D48D14-DAA2-47D6-AAB1-BD86C0D5A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23B079-A2FE-4547-B8AE-DF58BA64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8E23CE-7831-473A-B46F-7F68C9D5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8EAA2B-1096-415A-821A-8A75E513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84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8BE43-9528-4653-84C5-2C800383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D78938-AB5E-4053-89F1-FC379E38E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412CB4-7C24-4566-8571-B65A1038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5A03D1-BA06-4A64-A000-EA41C66F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B0BA47-57A0-48EC-831F-C836BC913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0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70126-2454-4D3A-BA94-985FD9EC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A442E1-B381-433F-BE05-40C93D061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8EC384-BD8A-4657-949C-935B8A4B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A74ADB-90DB-4E5E-B802-5F5679A22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E6CD10-A1A2-48DD-A67A-B19FFF0E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38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72810D-1E7D-43DD-8F74-5DDE9FA8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A71BD9-9E4A-44E8-8D09-7B176CC3E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A3A914-8D4E-4AFB-A998-C0D31E652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5F8BEC-09DB-4214-8CD6-4E6B10FF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886470-56A9-4A88-9AA7-FE3EA1DD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3423A9-248A-428D-A2BE-189AC7D0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53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BF7A5B-D625-44B4-A0D2-45A5714E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0D7284-68E9-4EB1-9CC0-3F15E6974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01865E-AE0C-4D87-9EA6-C5FF30ED4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4C29E80-2094-4AFF-8111-C98B7BC4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E4AB2EB-E3F9-4441-BEE2-AD4BD8F2C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9F4CDF2-4041-4D43-A2FB-51084622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51FF690-E364-46A0-8576-E154DDCB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8F0762A-A3DF-4622-AD2E-5BAD9343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54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1E8BBF-40AF-440C-9030-CD8AB986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6190836-AF79-4341-81E3-33C822047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8F775A-F7CC-4966-ADD1-DD522759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709D47-2861-4FB3-B5AF-E0964120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6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AFDDFD-CBF5-402B-BDA3-EF5094BE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B40018-C4FD-4058-9CD8-11D1A737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3B9C1D-7B33-41E5-A602-D9F050FE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2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5C3C2-6C12-4374-A819-C58B2566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8BFEF6-DD2E-4158-A2F8-7079C782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2DB93F-0E02-406A-8BC4-D217960E1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05F260-1D4D-4CCC-AAB0-8072ABFD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9E9DBF-1284-4E9B-A760-407086ED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C61CB9-F5F2-4447-967A-BE34EC9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68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9A7C8-D52B-49F1-B9E0-6FBE36A65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96D92D0-2591-4520-AC9F-9ADB04A17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DE1756-B718-48B7-9CA3-C529E9131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81BDBA-42E5-4D29-8FEC-80F387E2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0617F1-24B1-4460-9E80-3837EFDE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D9DF07-2161-499A-8565-5ECED364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93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B348A27-2FF1-40C8-AF41-C6FF4B38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AB110F-9B29-450F-88B6-E68C6A204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0DC257-07D2-4D13-A972-E304DE83D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7134A-6FB1-4BB4-9BF4-04988D465FB9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62A95E-24F7-4A97-A1DB-BCD469C4E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9E7549-5E2E-4B26-AB59-57331D17E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8F0E3-144D-49CA-BB75-A75FDE08AFB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13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25BC5-5F77-4775-B5EC-A349A51D2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731"/>
            <a:ext cx="9144000" cy="1975461"/>
          </a:xfrm>
        </p:spPr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Results update of the LSA Fehmarn case study 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1CE9C9-BBF8-40CA-B7A5-1DE9D5525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" y="2151192"/>
            <a:ext cx="11163993" cy="17661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11375921-CD01-46D5-B645-B2333A8C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9" y="4816931"/>
            <a:ext cx="11113762" cy="20410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9F6029C-C3E2-41D0-B48E-1BFAAD01C53C}"/>
              </a:ext>
            </a:extLst>
          </p:cNvPr>
          <p:cNvSpPr txBox="1"/>
          <p:nvPr/>
        </p:nvSpPr>
        <p:spPr>
          <a:xfrm>
            <a:off x="4502454" y="4241800"/>
            <a:ext cx="33634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b="1" i="1" dirty="0">
                <a:latin typeface="Candara" panose="020E0502030303020204" pitchFamily="34" charset="0"/>
              </a:rPr>
              <a:t>Luís Costa &amp; Damian Arikas</a:t>
            </a:r>
            <a:endParaRPr lang="en-GB" sz="22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66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13" y="146487"/>
            <a:ext cx="11870574" cy="1325563"/>
          </a:xfrm>
        </p:spPr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44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onceptualization of the surfer's island App (SIA)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279B129-1997-4D4E-B9AD-53FD89995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029" y="2264444"/>
            <a:ext cx="4331497" cy="39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429EC1-1EE7-4549-AE3E-2410D8DE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173" y="2264444"/>
            <a:ext cx="4376031" cy="396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0D7503-5E71-4113-A5FE-E4BF6DC7E2D2}"/>
              </a:ext>
            </a:extLst>
          </p:cNvPr>
          <p:cNvSpPr txBox="1"/>
          <p:nvPr/>
        </p:nvSpPr>
        <p:spPr>
          <a:xfrm>
            <a:off x="1921021" y="6366684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ndara" panose="020E0502030303020204" pitchFamily="34" charset="0"/>
              </a:rPr>
              <a:t>Overview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580B95-31FC-49F3-9E73-8D89C0F04614}"/>
              </a:ext>
            </a:extLst>
          </p:cNvPr>
          <p:cNvSpPr txBox="1"/>
          <p:nvPr/>
        </p:nvSpPr>
        <p:spPr>
          <a:xfrm>
            <a:off x="4076137" y="6366684"/>
            <a:ext cx="171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ndara" panose="020E0502030303020204" pitchFamily="34" charset="0"/>
              </a:rPr>
              <a:t>Availabilit</a:t>
            </a:r>
            <a:r>
              <a:rPr lang="pt-PT" dirty="0">
                <a:latin typeface="Candara" panose="020E0502030303020204" pitchFamily="34" charset="0"/>
              </a:rPr>
              <a:t>y</a:t>
            </a:r>
            <a:r>
              <a:rPr lang="de-DE" dirty="0">
                <a:latin typeface="Candara" panose="020E0502030303020204" pitchFamily="34" charset="0"/>
              </a:rPr>
              <a:t> </a:t>
            </a:r>
            <a:r>
              <a:rPr lang="de-DE" dirty="0" err="1">
                <a:latin typeface="Candara" panose="020E0502030303020204" pitchFamily="34" charset="0"/>
              </a:rPr>
              <a:t>map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EBBA87A-F059-4A1F-BB5F-DD4CDE010E9C}"/>
              </a:ext>
            </a:extLst>
          </p:cNvPr>
          <p:cNvSpPr txBox="1"/>
          <p:nvPr/>
        </p:nvSpPr>
        <p:spPr>
          <a:xfrm>
            <a:off x="6170815" y="6366684"/>
            <a:ext cx="202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Candara" panose="020E0502030303020204" pitchFamily="34" charset="0"/>
              </a:rPr>
              <a:t>Detail </a:t>
            </a:r>
            <a:r>
              <a:rPr lang="de-DE" dirty="0" err="1">
                <a:latin typeface="Candara" panose="020E0502030303020204" pitchFamily="34" charset="0"/>
              </a:rPr>
              <a:t>map</a:t>
            </a:r>
            <a:r>
              <a:rPr lang="de-DE" dirty="0">
                <a:latin typeface="Candara" panose="020E0502030303020204" pitchFamily="34" charset="0"/>
              </a:rPr>
              <a:t>/</a:t>
            </a:r>
            <a:r>
              <a:rPr lang="de-DE" dirty="0" err="1">
                <a:latin typeface="Candara" panose="020E0502030303020204" pitchFamily="34" charset="0"/>
              </a:rPr>
              <a:t>parking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0D1111A-43B3-4269-836C-C8A8D6FB75BD}"/>
              </a:ext>
            </a:extLst>
          </p:cNvPr>
          <p:cNvSpPr txBox="1"/>
          <p:nvPr/>
        </p:nvSpPr>
        <p:spPr>
          <a:xfrm>
            <a:off x="8850639" y="634218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Candara" panose="020E0502030303020204" pitchFamily="34" charset="0"/>
              </a:rPr>
              <a:t>Payment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CC60F03-0594-4527-95FD-3A7D8AE554A0}"/>
              </a:ext>
            </a:extLst>
          </p:cNvPr>
          <p:cNvSpPr txBox="1"/>
          <p:nvPr/>
        </p:nvSpPr>
        <p:spPr>
          <a:xfrm>
            <a:off x="838200" y="1414434"/>
            <a:ext cx="11101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Candara" panose="020E0502030303020204" pitchFamily="34" charset="0"/>
              </a:rPr>
              <a:t>Core principle: incentivise the use of parking spaces at surf spots according to the spot's sustainable capacity.</a:t>
            </a:r>
          </a:p>
        </p:txBody>
      </p:sp>
    </p:spTree>
    <p:extLst>
      <p:ext uri="{BB962C8B-B14F-4D97-AF65-F5344CB8AC3E}">
        <p14:creationId xmlns:p14="http://schemas.microsoft.com/office/powerpoint/2010/main" val="2784014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9F66F2-CC16-4600-AD94-E83031931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66" y="1166765"/>
            <a:ext cx="8515667" cy="56034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Parking capacity data fo</a:t>
            </a:r>
            <a:r>
              <a:rPr lang="en-GB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SIA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FC19C94-60C8-47CD-8C02-28D754F4ADDE}"/>
              </a:ext>
            </a:extLst>
          </p:cNvPr>
          <p:cNvSpPr/>
          <p:nvPr/>
        </p:nvSpPr>
        <p:spPr>
          <a:xfrm rot="2627161">
            <a:off x="5521607" y="5493761"/>
            <a:ext cx="90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FD70F89-79A9-497C-AACE-65849B27C545}"/>
              </a:ext>
            </a:extLst>
          </p:cNvPr>
          <p:cNvSpPr/>
          <p:nvPr/>
        </p:nvSpPr>
        <p:spPr>
          <a:xfrm rot="2627161">
            <a:off x="5833547" y="5393744"/>
            <a:ext cx="90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649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Parking capacity data fo</a:t>
            </a:r>
            <a:r>
              <a:rPr lang="en-GB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SIA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6D6525-1F95-4071-A8AB-56FB7A3515E4}"/>
              </a:ext>
            </a:extLst>
          </p:cNvPr>
          <p:cNvSpPr txBox="1"/>
          <p:nvPr/>
        </p:nvSpPr>
        <p:spPr>
          <a:xfrm>
            <a:off x="432262" y="1690688"/>
            <a:ext cx="1147345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b="1" i="1" dirty="0">
                <a:latin typeface="Candara" panose="020E0502030303020204" pitchFamily="34" charset="0"/>
              </a:rPr>
              <a:t>Hard to define the “sustainable capacity” </a:t>
            </a:r>
            <a:r>
              <a:rPr lang="en-GB" sz="2200" dirty="0">
                <a:latin typeface="Candara" panose="020E0502030303020204" pitchFamily="34" charset="0"/>
              </a:rPr>
              <a:t>of each surf spot. (function of current number of visitors, free parking places, ecological considerations).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 SIA is thought with surfers in mind but </a:t>
            </a:r>
            <a:r>
              <a:rPr lang="en-GB" sz="2200" b="1" i="1" dirty="0">
                <a:latin typeface="Candara" panose="020E0502030303020204" pitchFamily="34" charset="0"/>
              </a:rPr>
              <a:t>probably would make more sense to have a general “parking App” </a:t>
            </a:r>
            <a:r>
              <a:rPr lang="en-GB" sz="2200" dirty="0">
                <a:latin typeface="Candara" panose="020E0502030303020204" pitchFamily="34" charset="0"/>
              </a:rPr>
              <a:t>(categorizing visitors as surfers and non-surfers).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b="1" i="1" dirty="0">
                <a:solidFill>
                  <a:srgbClr val="000000"/>
                </a:solidFill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SIA </a:t>
            </a:r>
            <a:r>
              <a:rPr lang="en-GB" sz="2200" b="1" i="1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will require additional physical structures </a:t>
            </a:r>
            <a:r>
              <a:rPr lang="en-GB" sz="2200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(e.g., QR code readers) to effectively control the flows.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b="1" i="1" dirty="0">
                <a:latin typeface="Candara" panose="020E0502030303020204" pitchFamily="34" charset="0"/>
              </a:rPr>
              <a:t>Only one element of the management strategy </a:t>
            </a:r>
            <a:r>
              <a:rPr lang="en-GB" sz="2200" dirty="0">
                <a:latin typeface="Candara" panose="020E0502030303020204" pitchFamily="34" charset="0"/>
              </a:rPr>
              <a:t>(physical demarcation of the hotspots, guiding structure to channel surfers entering the water and avoid dispersion).</a:t>
            </a:r>
          </a:p>
        </p:txBody>
      </p:sp>
    </p:spTree>
    <p:extLst>
      <p:ext uri="{BB962C8B-B14F-4D97-AF65-F5344CB8AC3E}">
        <p14:creationId xmlns:p14="http://schemas.microsoft.com/office/powerpoint/2010/main" val="148353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82F4A7-8F37-4AEF-A60E-B8FD3F3925C3}"/>
              </a:ext>
            </a:extLst>
          </p:cNvPr>
          <p:cNvSpPr txBox="1"/>
          <p:nvPr/>
        </p:nvSpPr>
        <p:spPr>
          <a:xfrm>
            <a:off x="997018" y="16906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5F7038-54C1-40B4-AA57-321D4AEA1DF5}"/>
              </a:ext>
            </a:extLst>
          </p:cNvPr>
          <p:cNvSpPr txBox="1"/>
          <p:nvPr/>
        </p:nvSpPr>
        <p:spPr>
          <a:xfrm>
            <a:off x="838200" y="1524544"/>
            <a:ext cx="10680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Initiate the discussion for an adaptation plan for the island.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Quantify relevant climate change impacts (water supply, coastal flooding, heat).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Propose some adaptation options.</a:t>
            </a:r>
          </a:p>
        </p:txBody>
      </p:sp>
      <p:pic>
        <p:nvPicPr>
          <p:cNvPr id="8" name="Grafik 7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73B212B6-61E4-42A6-AA68-F8EB1DAC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76" y="3076980"/>
            <a:ext cx="9023822" cy="30328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812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- Heat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82F4A7-8F37-4AEF-A60E-B8FD3F3925C3}"/>
              </a:ext>
            </a:extLst>
          </p:cNvPr>
          <p:cNvSpPr txBox="1"/>
          <p:nvPr/>
        </p:nvSpPr>
        <p:spPr>
          <a:xfrm>
            <a:off x="997018" y="16906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53D7A5-688B-41DA-9DCE-9B13A103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4" y="2091532"/>
            <a:ext cx="6663315" cy="467677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C238C09-2BEF-46D6-9D6D-DDA7C851D645}"/>
              </a:ext>
            </a:extLst>
          </p:cNvPr>
          <p:cNvSpPr txBox="1"/>
          <p:nvPr/>
        </p:nvSpPr>
        <p:spPr>
          <a:xfrm>
            <a:off x="143674" y="1722200"/>
            <a:ext cx="674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Candara" panose="020E0502030303020204" pitchFamily="34" charset="0"/>
              </a:rPr>
              <a:t>Summer 2020 day-time temperature map (based on LandSat8 data)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556DCF-E9C9-4CC5-9B26-211C4547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917" y="2397726"/>
            <a:ext cx="5369594" cy="368739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0E963BD-4E8F-42E7-8524-5F3AA7143805}"/>
              </a:ext>
            </a:extLst>
          </p:cNvPr>
          <p:cNvSpPr txBox="1"/>
          <p:nvPr/>
        </p:nvSpPr>
        <p:spPr>
          <a:xfrm>
            <a:off x="7314329" y="2091532"/>
            <a:ext cx="433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Candara" panose="020E0502030303020204" pitchFamily="34" charset="0"/>
              </a:rPr>
              <a:t>Adaptation measures targeting urban heat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FC56D95-8103-4FA7-B46E-017E3729BD56}"/>
              </a:ext>
            </a:extLst>
          </p:cNvPr>
          <p:cNvSpPr txBox="1"/>
          <p:nvPr/>
        </p:nvSpPr>
        <p:spPr>
          <a:xfrm>
            <a:off x="7599664" y="6277431"/>
            <a:ext cx="37641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dirty="0">
                <a:latin typeface="Candara" panose="020E0502030303020204" pitchFamily="34" charset="0"/>
              </a:rPr>
              <a:t>Reduce “sealed surface” area.</a:t>
            </a:r>
            <a:endParaRPr lang="en-GB" sz="2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6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- Heat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82F4A7-8F37-4AEF-A60E-B8FD3F3925C3}"/>
              </a:ext>
            </a:extLst>
          </p:cNvPr>
          <p:cNvSpPr txBox="1"/>
          <p:nvPr/>
        </p:nvSpPr>
        <p:spPr>
          <a:xfrm>
            <a:off x="997018" y="169068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53D7A5-688B-41DA-9DCE-9B13A103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4" y="2091532"/>
            <a:ext cx="6663315" cy="46767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508DF19-8D22-48D8-B4A0-DA96FC40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996" y="1667581"/>
            <a:ext cx="4700687" cy="42602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74A1785-BE82-4B20-8766-64A47F7B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700" y="1745968"/>
            <a:ext cx="4475990" cy="426027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14C80A6-E0EE-483D-8880-FA77F159D6F7}"/>
              </a:ext>
            </a:extLst>
          </p:cNvPr>
          <p:cNvSpPr txBox="1"/>
          <p:nvPr/>
        </p:nvSpPr>
        <p:spPr>
          <a:xfrm>
            <a:off x="143674" y="1722200"/>
            <a:ext cx="6748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latin typeface="Candara" panose="020E0502030303020204" pitchFamily="34" charset="0"/>
              </a:rPr>
              <a:t>Summer 2020 day-time temperature map (based on LandSat8 data)</a:t>
            </a:r>
            <a:endParaRPr lang="en-GB" dirty="0">
              <a:latin typeface="Candara" panose="020E0502030303020204" pitchFamily="34" charset="0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DE17673-213A-4FE2-B231-06CB40CBFFCE}"/>
              </a:ext>
            </a:extLst>
          </p:cNvPr>
          <p:cNvCxnSpPr>
            <a:cxnSpLocks/>
          </p:cNvCxnSpPr>
          <p:nvPr/>
        </p:nvCxnSpPr>
        <p:spPr>
          <a:xfrm>
            <a:off x="2518756" y="3956858"/>
            <a:ext cx="232757" cy="66502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222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- Heat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437A02-7B32-47A9-96ED-A0D025EF7897}"/>
              </a:ext>
            </a:extLst>
          </p:cNvPr>
          <p:cNvSpPr txBox="1"/>
          <p:nvPr/>
        </p:nvSpPr>
        <p:spPr>
          <a:xfrm>
            <a:off x="104455" y="1690688"/>
            <a:ext cx="77034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b="1" dirty="0">
                <a:latin typeface="Candara" panose="020E0502030303020204" pitchFamily="34" charset="0"/>
              </a:rPr>
              <a:t>Example:</a:t>
            </a:r>
          </a:p>
          <a:p>
            <a:pPr algn="just"/>
            <a:endParaRPr lang="en-GB" sz="2200" dirty="0">
              <a:latin typeface="Candara" panose="020E0502030303020204" pitchFamily="34" charset="0"/>
            </a:endParaRPr>
          </a:p>
          <a:p>
            <a:pPr algn="just"/>
            <a:r>
              <a:rPr lang="en-GB" sz="2200" dirty="0">
                <a:latin typeface="Candara" panose="020E0502030303020204" pitchFamily="34" charset="0"/>
              </a:rPr>
              <a:t>Fehmarn decides to adapt </a:t>
            </a:r>
            <a:r>
              <a:rPr lang="en-GB" sz="2200" b="1" i="1" dirty="0">
                <a:latin typeface="Candara" panose="020E0502030303020204" pitchFamily="34" charset="0"/>
              </a:rPr>
              <a:t>locations with average summer temperatures above 21 degrees </a:t>
            </a:r>
            <a:r>
              <a:rPr lang="en-GB" sz="2200" dirty="0">
                <a:latin typeface="Candara" panose="020E0502030303020204" pitchFamily="34" charset="0"/>
              </a:rPr>
              <a:t>so that next summer </a:t>
            </a:r>
            <a:r>
              <a:rPr lang="en-GB" sz="2200" b="1" i="1" dirty="0">
                <a:latin typeface="Candara" panose="020E0502030303020204" pitchFamily="34" charset="0"/>
              </a:rPr>
              <a:t>these are lowered to 20 degrees</a:t>
            </a:r>
            <a:r>
              <a:rPr lang="en-GB" sz="2200" dirty="0">
                <a:latin typeface="Candara" panose="020E0502030303020204" pitchFamily="34" charset="0"/>
              </a:rPr>
              <a:t>.</a:t>
            </a:r>
          </a:p>
          <a:p>
            <a:pPr algn="just"/>
            <a:endParaRPr lang="en-GB" sz="2200" dirty="0">
              <a:latin typeface="Candara" panose="020E0502030303020204" pitchFamily="34" charset="0"/>
            </a:endParaRPr>
          </a:p>
          <a:p>
            <a:pPr algn="just"/>
            <a:r>
              <a:rPr lang="en-GB" sz="2200" dirty="0">
                <a:latin typeface="Candara" panose="020E0502030303020204" pitchFamily="34" charset="0"/>
              </a:rPr>
              <a:t>Fehmarn then hires BEF to determine how</a:t>
            </a:r>
            <a:r>
              <a:rPr lang="en-GB" sz="2200" b="1" i="1" dirty="0">
                <a:latin typeface="Candara" panose="020E0502030303020204" pitchFamily="34" charset="0"/>
              </a:rPr>
              <a:t> much additional green space needs to be put in place?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38820D-1BDA-45A7-887D-71FC69034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75" y="1278000"/>
            <a:ext cx="3675825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1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– Water supply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C3944B-8040-4B70-B5DB-7041DEFE65A6}"/>
              </a:ext>
            </a:extLst>
          </p:cNvPr>
          <p:cNvSpPr txBox="1"/>
          <p:nvPr/>
        </p:nvSpPr>
        <p:spPr>
          <a:xfrm>
            <a:off x="601579" y="1540043"/>
            <a:ext cx="56329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Fehmarn receives on average 1.4 million m3 of water annually (2016-2020).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Yearly supply increased moderately by 0.65%, supply in the summer months increased about 8.4%.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Warmer summers are likely to pose additional stress to Fehmarn’s water supply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b="1" i="1" dirty="0">
                <a:latin typeface="Candara" panose="020E0502030303020204" pitchFamily="34" charset="0"/>
              </a:rPr>
              <a:t>But how much more stress?</a:t>
            </a:r>
          </a:p>
        </p:txBody>
      </p:sp>
      <p:pic>
        <p:nvPicPr>
          <p:cNvPr id="4" name="Grafik 3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74F3AA17-4859-4C22-A6AC-E6C60E73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900" y="1425742"/>
            <a:ext cx="5078375" cy="51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2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– Water supply</a:t>
            </a:r>
            <a:endParaRPr lang="en-GB" sz="4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C3944B-8040-4B70-B5DB-7041DEFE65A6}"/>
              </a:ext>
            </a:extLst>
          </p:cNvPr>
          <p:cNvSpPr txBox="1"/>
          <p:nvPr/>
        </p:nvSpPr>
        <p:spPr>
          <a:xfrm>
            <a:off x="319322" y="5453444"/>
            <a:ext cx="115533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/>
              <a:t>Water supply and temperature positively and non-linearly correlated.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/>
              <a:t>Simple model (only temperature and independent variable) captures 82% of yearly variability.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/>
              <a:t>In summer months supply is underestimated by circa 9.2 (+10% recalibration).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707087-C663-40F7-90F7-0230BBFAB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6" y="1371305"/>
            <a:ext cx="12033213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08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– Water supply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C3944B-8040-4B70-B5DB-7041DEFE65A6}"/>
              </a:ext>
            </a:extLst>
          </p:cNvPr>
          <p:cNvSpPr txBox="1"/>
          <p:nvPr/>
        </p:nvSpPr>
        <p:spPr>
          <a:xfrm>
            <a:off x="5241123" y="3780234"/>
            <a:ext cx="68998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Most of the additional water supply estimated is required by 2030 (short-term adaptation).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Moderate climate change adds about 10% of water needs </a:t>
            </a:r>
            <a:r>
              <a:rPr lang="en-GB" sz="2200" b="1" i="1" dirty="0">
                <a:latin typeface="Candara" panose="020E0502030303020204" pitchFamily="34" charset="0"/>
              </a:rPr>
              <a:t>on top </a:t>
            </a:r>
            <a:r>
              <a:rPr lang="en-GB" sz="2200" dirty="0">
                <a:latin typeface="Candara" panose="020E0502030303020204" pitchFamily="34" charset="0"/>
              </a:rPr>
              <a:t>of those from an increase in tourists.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200" dirty="0">
              <a:latin typeface="Candara" panose="020E0502030303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But… real management takes place at daily scale!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26D409-3648-44F1-AA57-31EE5CC91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6" y="1788207"/>
            <a:ext cx="5039242" cy="464584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0A4C26C-F23D-4C88-90D0-16D9BA38906A}"/>
              </a:ext>
            </a:extLst>
          </p:cNvPr>
          <p:cNvCxnSpPr>
            <a:cxnSpLocks/>
          </p:cNvCxnSpPr>
          <p:nvPr/>
        </p:nvCxnSpPr>
        <p:spPr>
          <a:xfrm>
            <a:off x="1313065" y="5585460"/>
            <a:ext cx="3822813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40DA170F-1410-4712-9BB3-40C28EDADA4A}"/>
              </a:ext>
            </a:extLst>
          </p:cNvPr>
          <p:cNvSpPr txBox="1"/>
          <p:nvPr/>
        </p:nvSpPr>
        <p:spPr>
          <a:xfrm>
            <a:off x="2144684" y="5576455"/>
            <a:ext cx="2317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i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2016-2020 summer mean</a:t>
            </a:r>
            <a:endParaRPr lang="en-GB" sz="1400" b="1" i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E181821-5C1D-46DA-8910-98227127F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51" y="1690688"/>
            <a:ext cx="6974194" cy="19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0939C-A9CF-4ABC-99D8-E2871E910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Overview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D46BBA-2EDB-4502-ADFA-45317599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59196"/>
          </a:xfrm>
        </p:spPr>
        <p:txBody>
          <a:bodyPr>
            <a:noAutofit/>
          </a:bodyPr>
          <a:lstStyle/>
          <a:p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Context</a:t>
            </a:r>
          </a:p>
          <a:p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Mapping of blue economy activities</a:t>
            </a:r>
          </a:p>
          <a:p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Mapping of coastal conflicts</a:t>
            </a:r>
          </a:p>
          <a:p>
            <a:r>
              <a:rPr lang="en-GB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onceptualization of the surfer's island App and data</a:t>
            </a:r>
          </a:p>
          <a:p>
            <a:r>
              <a:rPr lang="en-GB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impact and </a:t>
            </a:r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potential adaptation measures</a:t>
            </a:r>
          </a:p>
          <a:p>
            <a:r>
              <a:rPr lang="en-GB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of results</a:t>
            </a:r>
            <a:endParaRPr lang="en-GB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1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– Water supply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9726AB-644A-4861-9786-79163ED6DE7B}"/>
              </a:ext>
            </a:extLst>
          </p:cNvPr>
          <p:cNvSpPr txBox="1"/>
          <p:nvPr/>
        </p:nvSpPr>
        <p:spPr>
          <a:xfrm>
            <a:off x="355600" y="1464431"/>
            <a:ext cx="117227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200" b="1" i="1" dirty="0">
                <a:latin typeface="Candara" panose="020E0502030303020204" pitchFamily="34" charset="0"/>
              </a:rPr>
              <a:t>What if, </a:t>
            </a:r>
            <a:r>
              <a:rPr lang="en-GB" sz="2200" dirty="0">
                <a:latin typeface="Candara" panose="020E0502030303020204" pitchFamily="34" charset="0"/>
              </a:rPr>
              <a:t>the </a:t>
            </a:r>
            <a:r>
              <a:rPr lang="en-GB" sz="2200" b="1" i="1" dirty="0">
                <a:latin typeface="Candara" panose="020E0502030303020204" pitchFamily="34" charset="0"/>
              </a:rPr>
              <a:t>summer of 2018 </a:t>
            </a:r>
            <a:r>
              <a:rPr lang="en-GB" sz="2200" dirty="0">
                <a:latin typeface="Candara" panose="020E0502030303020204" pitchFamily="34" charset="0"/>
              </a:rPr>
              <a:t>would happen in 2030 or 2050, what </a:t>
            </a:r>
            <a:r>
              <a:rPr lang="en-GB" sz="2200" b="1" i="1" dirty="0">
                <a:latin typeface="Candara" panose="020E0502030303020204" pitchFamily="34" charset="0"/>
              </a:rPr>
              <a:t>additional daily water volumes </a:t>
            </a:r>
            <a:r>
              <a:rPr lang="en-GB" sz="2200" dirty="0">
                <a:latin typeface="Candara" panose="020E0502030303020204" pitchFamily="34" charset="0"/>
              </a:rPr>
              <a:t>would Fehmarn require?</a:t>
            </a:r>
          </a:p>
          <a:p>
            <a:pPr algn="just"/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614819-7FD4-4E87-A5DD-A6CDCD023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9" y="2510871"/>
            <a:ext cx="6951501" cy="40259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1EB0326-918A-4C67-8582-EE175CE2BB0A}"/>
              </a:ext>
            </a:extLst>
          </p:cNvPr>
          <p:cNvSpPr/>
          <p:nvPr/>
        </p:nvSpPr>
        <p:spPr>
          <a:xfrm>
            <a:off x="668499" y="5118100"/>
            <a:ext cx="6176800" cy="60452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862B2F0-59DC-4FFB-94A4-2AC9C03B9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371" y="3089884"/>
            <a:ext cx="5260629" cy="168790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1568935-6DFC-4694-854F-0D2EBD340433}"/>
              </a:ext>
            </a:extLst>
          </p:cNvPr>
          <p:cNvSpPr txBox="1"/>
          <p:nvPr/>
        </p:nvSpPr>
        <p:spPr>
          <a:xfrm flipH="1">
            <a:off x="7752222" y="5440689"/>
            <a:ext cx="379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25% of the population has 1 less shower and skips 1 day of laundry </a:t>
            </a:r>
            <a:endParaRPr lang="en-GB" dirty="0"/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DA05E37E-9AA0-4625-A688-0EBD2DF3EE4D}"/>
              </a:ext>
            </a:extLst>
          </p:cNvPr>
          <p:cNvCxnSpPr>
            <a:stCxn id="13" idx="2"/>
          </p:cNvCxnSpPr>
          <p:nvPr/>
        </p:nvCxnSpPr>
        <p:spPr>
          <a:xfrm rot="5400000">
            <a:off x="7925241" y="3783917"/>
            <a:ext cx="642576" cy="263031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66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499" y="945"/>
            <a:ext cx="11215255" cy="1325563"/>
          </a:xfrm>
        </p:spPr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- Coastal flooding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004D21C-7553-4A50-AA0A-F0674D65B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303" y="2262067"/>
            <a:ext cx="5346079" cy="366315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926B31D-6668-487F-96C6-D8D49ED337E7}"/>
              </a:ext>
            </a:extLst>
          </p:cNvPr>
          <p:cNvSpPr txBox="1"/>
          <p:nvPr/>
        </p:nvSpPr>
        <p:spPr>
          <a:xfrm>
            <a:off x="138546" y="1612231"/>
            <a:ext cx="72265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200" b="1" i="1" dirty="0">
                <a:latin typeface="Candara" panose="020E0502030303020204" pitchFamily="34" charset="0"/>
              </a:rPr>
              <a:t>Account for the effect of local dikes </a:t>
            </a:r>
            <a:r>
              <a:rPr lang="pt-PT" sz="2200" dirty="0">
                <a:latin typeface="Candara" panose="020E0502030303020204" pitchFamily="34" charset="0"/>
              </a:rPr>
              <a:t>in flooding simulations from sea-level rise.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6F55CD-44E6-4797-988F-B7B7AF18D005}"/>
              </a:ext>
            </a:extLst>
          </p:cNvPr>
          <p:cNvSpPr txBox="1"/>
          <p:nvPr/>
        </p:nvSpPr>
        <p:spPr>
          <a:xfrm>
            <a:off x="8079555" y="1942613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i="1" dirty="0">
                <a:latin typeface="Candara" panose="020E0502030303020204" pitchFamily="34" charset="0"/>
              </a:rPr>
              <a:t>Dike-height sampling (May 2021)</a:t>
            </a:r>
            <a:endParaRPr lang="en-GB" b="1" i="1" dirty="0">
              <a:latin typeface="Candara" panose="020E0502030303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0F2BD1B-EB93-4C19-A476-C96514E5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70" y="2463507"/>
            <a:ext cx="6522961" cy="27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B516D29-8A5B-4A22-8F9E-6382D13D2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3567902"/>
            <a:ext cx="5089921" cy="3184498"/>
          </a:xfrm>
          <a:prstGeom prst="rect">
            <a:avLst/>
          </a:prstGeom>
          <a:ln w="38100">
            <a:noFill/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A9FFB50-EE87-4381-ACE6-982398BA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840" y="1154399"/>
            <a:ext cx="7437960" cy="22681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BE3C99-1183-4E30-A69E-81AC1DF0A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898" y="3560000"/>
            <a:ext cx="5795263" cy="3192400"/>
          </a:xfrm>
          <a:prstGeom prst="rect">
            <a:avLst/>
          </a:prstGeom>
          <a:ln w="38100"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9488F54-DEDC-4570-A66E-D78299418F4F}"/>
              </a:ext>
            </a:extLst>
          </p:cNvPr>
          <p:cNvSpPr txBox="1"/>
          <p:nvPr/>
        </p:nvSpPr>
        <p:spPr>
          <a:xfrm>
            <a:off x="571499" y="6383068"/>
            <a:ext cx="6607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PT" b="1" i="1" dirty="0">
                <a:solidFill>
                  <a:schemeClr val="bg1"/>
                </a:solidFill>
              </a:rPr>
              <a:t>2.7m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8A0904-5080-4376-BB6F-468A04288728}"/>
              </a:ext>
            </a:extLst>
          </p:cNvPr>
          <p:cNvSpPr txBox="1"/>
          <p:nvPr/>
        </p:nvSpPr>
        <p:spPr>
          <a:xfrm>
            <a:off x="8945058" y="4077122"/>
            <a:ext cx="12014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PT" sz="1400" b="1" i="1" dirty="0">
                <a:solidFill>
                  <a:schemeClr val="bg1"/>
                </a:solidFill>
                <a:latin typeface="Candara" panose="020E0502030303020204" pitchFamily="34" charset="0"/>
              </a:rPr>
              <a:t>Lemkenhafen</a:t>
            </a:r>
            <a:endParaRPr lang="en-GB" sz="1400" b="1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4469391-D819-4246-9B70-B16282D177F3}"/>
              </a:ext>
            </a:extLst>
          </p:cNvPr>
          <p:cNvSpPr txBox="1"/>
          <p:nvPr/>
        </p:nvSpPr>
        <p:spPr>
          <a:xfrm>
            <a:off x="3599686" y="4655024"/>
            <a:ext cx="82586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PT" sz="1400" b="1" i="1" dirty="0">
                <a:solidFill>
                  <a:schemeClr val="bg1"/>
                </a:solidFill>
                <a:latin typeface="Candara" panose="020E0502030303020204" pitchFamily="34" charset="0"/>
              </a:rPr>
              <a:t>Altenteil</a:t>
            </a:r>
            <a:endParaRPr lang="en-GB" sz="1400" b="1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C87F9-3C28-4D6E-99F7-7F0622B48073}"/>
              </a:ext>
            </a:extLst>
          </p:cNvPr>
          <p:cNvSpPr txBox="1"/>
          <p:nvPr/>
        </p:nvSpPr>
        <p:spPr>
          <a:xfrm>
            <a:off x="6164081" y="6383068"/>
            <a:ext cx="66075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PT" b="1" i="1" dirty="0">
                <a:solidFill>
                  <a:schemeClr val="bg1"/>
                </a:solidFill>
              </a:rPr>
              <a:t>2.7m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9671A8E-8423-4E5A-A6B3-8B5565575929}"/>
              </a:ext>
            </a:extLst>
          </p:cNvPr>
          <p:cNvSpPr txBox="1">
            <a:spLocks/>
          </p:cNvSpPr>
          <p:nvPr/>
        </p:nvSpPr>
        <p:spPr>
          <a:xfrm>
            <a:off x="825499" y="945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- Coastal flooding</a:t>
            </a:r>
            <a:endParaRPr lang="en-GB" dirty="0"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A45E727-83F1-4E6E-A2D8-067928B013D1}"/>
              </a:ext>
            </a:extLst>
          </p:cNvPr>
          <p:cNvSpPr txBox="1"/>
          <p:nvPr/>
        </p:nvSpPr>
        <p:spPr>
          <a:xfrm>
            <a:off x="326792" y="3223404"/>
            <a:ext cx="176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Work in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progress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94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58A0904-5080-4376-BB6F-468A04288728}"/>
              </a:ext>
            </a:extLst>
          </p:cNvPr>
          <p:cNvSpPr txBox="1"/>
          <p:nvPr/>
        </p:nvSpPr>
        <p:spPr>
          <a:xfrm>
            <a:off x="5775756" y="6020222"/>
            <a:ext cx="120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i="1" dirty="0">
                <a:solidFill>
                  <a:schemeClr val="bg1"/>
                </a:solidFill>
                <a:latin typeface="Candara" panose="020E0502030303020204" pitchFamily="34" charset="0"/>
              </a:rPr>
              <a:t>Lemkenhafen</a:t>
            </a:r>
            <a:endParaRPr lang="en-GB" sz="1400" b="1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9671A8E-8423-4E5A-A6B3-8B5565575929}"/>
              </a:ext>
            </a:extLst>
          </p:cNvPr>
          <p:cNvSpPr txBox="1">
            <a:spLocks/>
          </p:cNvSpPr>
          <p:nvPr/>
        </p:nvSpPr>
        <p:spPr>
          <a:xfrm>
            <a:off x="825499" y="945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Climate change adaptation - Coastal flooding</a:t>
            </a:r>
            <a:endParaRPr lang="en-GB" dirty="0"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D5411E3-B4D1-49EC-A3C4-4071FB35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2736"/>
            <a:ext cx="12192000" cy="30493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9FE1498-BE25-4641-9027-9D9CDB91224F}"/>
              </a:ext>
            </a:extLst>
          </p:cNvPr>
          <p:cNvSpPr txBox="1"/>
          <p:nvPr/>
        </p:nvSpPr>
        <p:spPr>
          <a:xfrm>
            <a:off x="3779110" y="5770499"/>
            <a:ext cx="660758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b="1" i="1" dirty="0">
                <a:solidFill>
                  <a:schemeClr val="bg1"/>
                </a:solidFill>
              </a:rPr>
              <a:t>2.7m</a:t>
            </a:r>
            <a:endParaRPr lang="en-GB" b="1" i="1" dirty="0">
              <a:solidFill>
                <a:schemeClr val="bg1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2B23BF6-6E13-47DA-9A2A-805ADEA8C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840" y="1154399"/>
            <a:ext cx="7437960" cy="226819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6EB7389-B46A-4DA6-A2B4-B611F7A67312}"/>
              </a:ext>
            </a:extLst>
          </p:cNvPr>
          <p:cNvSpPr txBox="1"/>
          <p:nvPr/>
        </p:nvSpPr>
        <p:spPr>
          <a:xfrm>
            <a:off x="10014810" y="5770499"/>
            <a:ext cx="66556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b="1" i="1" dirty="0">
                <a:solidFill>
                  <a:schemeClr val="bg1"/>
                </a:solidFill>
              </a:rPr>
              <a:t>3.2m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F44C4C-CFD7-4EC8-9359-CE190C179450}"/>
              </a:ext>
            </a:extLst>
          </p:cNvPr>
          <p:cNvSpPr txBox="1"/>
          <p:nvPr/>
        </p:nvSpPr>
        <p:spPr>
          <a:xfrm>
            <a:off x="326792" y="3223404"/>
            <a:ext cx="176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Work in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progress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13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Summary of results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F2D4F38-8B40-4AC9-9A08-27BC93BFAEB3}"/>
              </a:ext>
            </a:extLst>
          </p:cNvPr>
          <p:cNvSpPr txBox="1"/>
          <p:nvPr/>
        </p:nvSpPr>
        <p:spPr>
          <a:xfrm>
            <a:off x="203200" y="1690688"/>
            <a:ext cx="1139825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300" dirty="0">
                <a:latin typeface="Candara" panose="020E0502030303020204" pitchFamily="34" charset="0"/>
              </a:rPr>
              <a:t>Blue economy activities along the coastline and (some) spatial conflicts mapped.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300" dirty="0">
                <a:latin typeface="Candara" panose="020E0502030303020204" pitchFamily="34" charset="0"/>
              </a:rPr>
              <a:t>Surfers App visualized and parking-capacity database created. Operational challenges raised.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300" dirty="0">
                <a:latin typeface="Candara" panose="020E0502030303020204" pitchFamily="34" charset="0"/>
              </a:rPr>
              <a:t>Three climate-related impacts quantified at relatively detailed spatial and temporal scale.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300" dirty="0">
                <a:latin typeface="Candara" panose="020E0502030303020204" pitchFamily="34" charset="0"/>
              </a:rPr>
              <a:t>First quantitative investigation of potential adaptation options for the island of Fehmarn.</a:t>
            </a:r>
          </a:p>
          <a:p>
            <a:pPr lvl="1" algn="just">
              <a:spcAft>
                <a:spcPts val="1200"/>
              </a:spcAft>
            </a:pPr>
            <a:r>
              <a:rPr lang="pt-PT" sz="2300" dirty="0">
                <a:latin typeface="Candara" panose="020E0502030303020204" pitchFamily="34" charset="0"/>
              </a:rPr>
              <a:t>Effect of vegetation in lowering urban heat estimated (urban planning).</a:t>
            </a:r>
          </a:p>
          <a:p>
            <a:pPr lvl="1" algn="just">
              <a:spcAft>
                <a:spcPts val="1200"/>
              </a:spcAft>
            </a:pPr>
            <a:r>
              <a:rPr lang="pt-PT" sz="2300" dirty="0">
                <a:latin typeface="Candara" panose="020E0502030303020204" pitchFamily="34" charset="0"/>
              </a:rPr>
              <a:t>About 10% additional water needs in the summer under moderate climate change (even in the absence of tourism growth).</a:t>
            </a:r>
          </a:p>
          <a:p>
            <a:pPr lvl="1" algn="just">
              <a:spcAft>
                <a:spcPts val="1200"/>
              </a:spcAft>
            </a:pPr>
            <a:r>
              <a:rPr lang="en-GB" sz="2300" dirty="0">
                <a:latin typeface="Candara" panose="020E0502030303020204" pitchFamily="34" charset="0"/>
              </a:rPr>
              <a:t>Flood extents for different surge heights estimated with a simple but locally-representative flood model.</a:t>
            </a:r>
          </a:p>
        </p:txBody>
      </p:sp>
    </p:spTree>
    <p:extLst>
      <p:ext uri="{BB962C8B-B14F-4D97-AF65-F5344CB8AC3E}">
        <p14:creationId xmlns:p14="http://schemas.microsoft.com/office/powerpoint/2010/main" val="2394504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01016-3FCF-4B2B-8D0D-409079200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We thank: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5" name="Grafik 4" descr="Ein Bild, das Text, Lieferwagen, Transport enthält.&#10;&#10;Automatisch generierte Beschreibung">
            <a:extLst>
              <a:ext uri="{FF2B5EF4-FFF2-40B4-BE49-F238E27FC236}">
                <a16:creationId xmlns:a16="http://schemas.microsoft.com/office/drawing/2014/main" id="{E5C2C101-9999-45E6-B2CA-5E46AD791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21" y="1458118"/>
            <a:ext cx="7007579" cy="39417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BAED579-39D8-46B8-9519-1B6BF63F7667}"/>
              </a:ext>
            </a:extLst>
          </p:cNvPr>
          <p:cNvSpPr txBox="1"/>
          <p:nvPr/>
        </p:nvSpPr>
        <p:spPr>
          <a:xfrm>
            <a:off x="444500" y="1944170"/>
            <a:ext cx="246484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200" dirty="0"/>
              <a:t>The city of Fehmarn</a:t>
            </a:r>
          </a:p>
          <a:p>
            <a:r>
              <a:rPr lang="pt-PT" sz="2200" dirty="0"/>
              <a:t>Frau Beate Burow</a:t>
            </a:r>
          </a:p>
          <a:p>
            <a:r>
              <a:rPr lang="pt-PT" sz="2200" dirty="0"/>
              <a:t>Tolles Wetter</a:t>
            </a:r>
          </a:p>
          <a:p>
            <a:endParaRPr lang="pt-PT" sz="2200" dirty="0"/>
          </a:p>
          <a:p>
            <a:endParaRPr lang="en-GB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DA013A-9C94-4B68-87FC-E16ABB967434}"/>
              </a:ext>
            </a:extLst>
          </p:cNvPr>
          <p:cNvSpPr txBox="1"/>
          <p:nvPr/>
        </p:nvSpPr>
        <p:spPr>
          <a:xfrm>
            <a:off x="5057421" y="56077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800" dirty="0"/>
              <a:t>... and the Bürgerbus</a:t>
            </a:r>
          </a:p>
          <a:p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44338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08C03-7D56-4C2C-85A6-9D66F4BD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Climate model spread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91623C-F860-4AC5-83B2-232C1A29E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690688"/>
            <a:ext cx="9658350" cy="47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43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08C03-7D56-4C2C-85A6-9D66F4BD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Flood modeling domain and dike height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8A08B66-62BB-46C9-A37B-D7BB08010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89" y="1340570"/>
            <a:ext cx="5607533" cy="54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52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F08C03-7D56-4C2C-85A6-9D66F4BD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9371" cy="1325563"/>
          </a:xfrm>
        </p:spPr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Precipitation trend &amp; temperature projection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C308FF-0565-4495-B5CF-54C1BCFA7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9" y="2585491"/>
            <a:ext cx="6381316" cy="32500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B07185-4FA3-4895-8843-555DA23B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71" y="2154300"/>
            <a:ext cx="4687405" cy="43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57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58734-CF22-48D8-8193-3B3AE216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Daily water supply estimate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56BDFC-3C30-4289-91FD-CCD01A6C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1" y="1561841"/>
            <a:ext cx="7436080" cy="48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6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27F21-3325-4CBB-AA1C-234AB636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Context – Visitors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E0CCB2-DE74-4220-A1E9-0BA4D5D4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86" y="1559067"/>
            <a:ext cx="10317274" cy="39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64A055-695D-4985-95D9-EBB66CA9E78C}"/>
              </a:ext>
            </a:extLst>
          </p:cNvPr>
          <p:cNvSpPr txBox="1"/>
          <p:nvPr/>
        </p:nvSpPr>
        <p:spPr>
          <a:xfrm>
            <a:off x="143509" y="5723434"/>
            <a:ext cx="9562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Yearly number of overnight stays grew 12% from 2.2 to 2.5 million (2017-2019).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Average overnight stay length decreased from 6.3 to 5.8  nights (2016-2019).</a:t>
            </a:r>
          </a:p>
        </p:txBody>
      </p:sp>
    </p:spTree>
    <p:extLst>
      <p:ext uri="{BB962C8B-B14F-4D97-AF65-F5344CB8AC3E}">
        <p14:creationId xmlns:p14="http://schemas.microsoft.com/office/powerpoint/2010/main" val="354784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SWOT analysis</a:t>
            </a:r>
            <a:endParaRPr lang="en-GB" sz="4400" dirty="0">
              <a:effectLst/>
              <a:latin typeface="Candara" panose="020E0502030303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2980C7F-3DD1-4B8F-8D94-B91FC1AF2C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405232"/>
            <a:ext cx="9620250" cy="5087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60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27F21-3325-4CBB-AA1C-234AB636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Context – Climate 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64A055-695D-4985-95D9-EBB66CA9E78C}"/>
              </a:ext>
            </a:extLst>
          </p:cNvPr>
          <p:cNvSpPr txBox="1"/>
          <p:nvPr/>
        </p:nvSpPr>
        <p:spPr>
          <a:xfrm>
            <a:off x="96231" y="5959348"/>
            <a:ext cx="11925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Average annual/summer temperature increased 0.19 and 0.12 </a:t>
            </a:r>
            <a:r>
              <a:rPr lang="en-GB" sz="2200" dirty="0" err="1">
                <a:latin typeface="Candara" panose="020E0502030303020204" pitchFamily="34" charset="0"/>
              </a:rPr>
              <a:t>deg</a:t>
            </a:r>
            <a:r>
              <a:rPr lang="en-GB" sz="2200" dirty="0">
                <a:latin typeface="Candara" panose="020E0502030303020204" pitchFamily="34" charset="0"/>
              </a:rPr>
              <a:t>/</a:t>
            </a:r>
            <a:r>
              <a:rPr lang="en-GB" sz="2200" dirty="0" err="1">
                <a:latin typeface="Candara" panose="020E0502030303020204" pitchFamily="34" charset="0"/>
              </a:rPr>
              <a:t>yr</a:t>
            </a:r>
            <a:r>
              <a:rPr lang="en-GB" sz="2200" dirty="0">
                <a:latin typeface="Candara" panose="020E0502030303020204" pitchFamily="34" charset="0"/>
              </a:rPr>
              <a:t> respectively (2010-2020).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Median summer temperatures projected for RCP4.5 using 43 models (ref 86-05*).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4B58E6-AAB9-4128-A9B3-40F365D13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47" y="1470084"/>
            <a:ext cx="9477630" cy="432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3DE21CA-2EFA-4D9F-B3D6-88EA0C42D469}"/>
              </a:ext>
            </a:extLst>
          </p:cNvPr>
          <p:cNvSpPr txBox="1"/>
          <p:nvPr/>
        </p:nvSpPr>
        <p:spPr>
          <a:xfrm>
            <a:off x="7988531" y="320014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Candara" panose="020E0502030303020204" pitchFamily="34" charset="0"/>
              </a:rPr>
              <a:t>1.1</a:t>
            </a:r>
            <a:endParaRPr lang="en-GB" b="1" dirty="0">
              <a:latin typeface="Candara" panose="020E0502030303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8A42D0-AACF-4BD2-B442-79CCCCB7B787}"/>
              </a:ext>
            </a:extLst>
          </p:cNvPr>
          <p:cNvSpPr txBox="1"/>
          <p:nvPr/>
        </p:nvSpPr>
        <p:spPr>
          <a:xfrm>
            <a:off x="8863080" y="295353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latin typeface="Candara" panose="020E0502030303020204" pitchFamily="34" charset="0"/>
              </a:rPr>
              <a:t>1.5</a:t>
            </a:r>
            <a:endParaRPr lang="en-GB" b="1" dirty="0">
              <a:latin typeface="Candara" panose="020E0502030303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1E29641-CC38-4339-8F4B-8C42C8B45A56}"/>
              </a:ext>
            </a:extLst>
          </p:cNvPr>
          <p:cNvSpPr txBox="1"/>
          <p:nvPr/>
        </p:nvSpPr>
        <p:spPr>
          <a:xfrm>
            <a:off x="8823006" y="213744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2.8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E12D565-3195-45D9-A1AF-35A0ABA5B704}"/>
              </a:ext>
            </a:extLst>
          </p:cNvPr>
          <p:cNvSpPr txBox="1"/>
          <p:nvPr/>
        </p:nvSpPr>
        <p:spPr>
          <a:xfrm>
            <a:off x="7951662" y="2616327"/>
            <a:ext cx="4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2.0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26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5F18BAB-8877-4F2B-B569-A0D5EB66F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8" y="1631954"/>
            <a:ext cx="9480658" cy="40786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627F21-3325-4CBB-AA1C-234AB636E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Context – Land cover &amp; use</a:t>
            </a:r>
            <a:endParaRPr lang="en-GB" dirty="0">
              <a:latin typeface="Candara" panose="020E0502030303020204" pitchFamily="34" charset="0"/>
            </a:endParaRPr>
          </a:p>
        </p:txBody>
      </p:sp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EFBD75E-3963-493D-9021-A2D41546F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48" y="1519548"/>
            <a:ext cx="2202568" cy="166718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64A055-695D-4985-95D9-EBB66CA9E78C}"/>
              </a:ext>
            </a:extLst>
          </p:cNvPr>
          <p:cNvSpPr txBox="1"/>
          <p:nvPr/>
        </p:nvSpPr>
        <p:spPr>
          <a:xfrm>
            <a:off x="309045" y="6088559"/>
            <a:ext cx="10318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Majority of coastal land (&lt; 250m shoreline) dedicated to agriculture activity (34.5%).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Candara" panose="020E0502030303020204" pitchFamily="34" charset="0"/>
              </a:rPr>
              <a:t>Campsites uses about 106ha of costal land approx. = to total beach area (99ha).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3B34003-5A5F-4416-BEDB-F175A5EDAD15}"/>
              </a:ext>
            </a:extLst>
          </p:cNvPr>
          <p:cNvSpPr/>
          <p:nvPr/>
        </p:nvSpPr>
        <p:spPr>
          <a:xfrm>
            <a:off x="10627895" y="2871537"/>
            <a:ext cx="521368" cy="3151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56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Mapping of blue economy activities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1F5885-D42A-4FA8-B521-584BDADF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513205"/>
            <a:ext cx="11296649" cy="4351338"/>
          </a:xfrm>
        </p:spPr>
        <p:txBody>
          <a:bodyPr>
            <a:normAutofit/>
          </a:bodyPr>
          <a:lstStyle/>
          <a:p>
            <a:r>
              <a:rPr lang="en-GB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distribution of blue economy is dependent on attractivity of a coastal location.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6F9075-93DD-4667-AE79-C42255EC4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51" y="2058861"/>
            <a:ext cx="6430063" cy="4727843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4CBF330F-F411-4D1F-A616-8A95607BA668}"/>
              </a:ext>
            </a:extLst>
          </p:cNvPr>
          <p:cNvSpPr/>
          <p:nvPr/>
        </p:nvSpPr>
        <p:spPr>
          <a:xfrm>
            <a:off x="7872663" y="3352715"/>
            <a:ext cx="3481137" cy="2438400"/>
          </a:xfrm>
          <a:custGeom>
            <a:avLst/>
            <a:gdLst>
              <a:gd name="connsiteX0" fmla="*/ 0 w 3481137"/>
              <a:gd name="connsiteY0" fmla="*/ 2438400 h 2438400"/>
              <a:gd name="connsiteX1" fmla="*/ 1098884 w 3481137"/>
              <a:gd name="connsiteY1" fmla="*/ 2021305 h 2438400"/>
              <a:gd name="connsiteX2" fmla="*/ 1299411 w 3481137"/>
              <a:gd name="connsiteY2" fmla="*/ 954505 h 2438400"/>
              <a:gd name="connsiteX3" fmla="*/ 3481137 w 3481137"/>
              <a:gd name="connsiteY3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1137" h="2438400">
                <a:moveTo>
                  <a:pt x="0" y="2438400"/>
                </a:moveTo>
                <a:cubicBezTo>
                  <a:pt x="441158" y="2353510"/>
                  <a:pt x="882316" y="2268621"/>
                  <a:pt x="1098884" y="2021305"/>
                </a:cubicBezTo>
                <a:cubicBezTo>
                  <a:pt x="1315452" y="1773989"/>
                  <a:pt x="902369" y="1291389"/>
                  <a:pt x="1299411" y="954505"/>
                </a:cubicBezTo>
                <a:cubicBezTo>
                  <a:pt x="1696453" y="617621"/>
                  <a:pt x="2588795" y="308810"/>
                  <a:pt x="3481137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B2E3633-0EAE-40E3-B045-8C4099520A17}"/>
              </a:ext>
            </a:extLst>
          </p:cNvPr>
          <p:cNvSpPr/>
          <p:nvPr/>
        </p:nvSpPr>
        <p:spPr>
          <a:xfrm>
            <a:off x="7329739" y="3352799"/>
            <a:ext cx="4004008" cy="2205789"/>
          </a:xfrm>
          <a:custGeom>
            <a:avLst/>
            <a:gdLst>
              <a:gd name="connsiteX0" fmla="*/ 3641558 w 3641558"/>
              <a:gd name="connsiteY0" fmla="*/ 0 h 1997242"/>
              <a:gd name="connsiteX1" fmla="*/ 1604211 w 3641558"/>
              <a:gd name="connsiteY1" fmla="*/ 585537 h 1997242"/>
              <a:gd name="connsiteX2" fmla="*/ 1042737 w 3641558"/>
              <a:gd name="connsiteY2" fmla="*/ 1532021 h 1997242"/>
              <a:gd name="connsiteX3" fmla="*/ 0 w 3641558"/>
              <a:gd name="connsiteY3" fmla="*/ 1997242 h 1997242"/>
              <a:gd name="connsiteX0" fmla="*/ 3641558 w 3641558"/>
              <a:gd name="connsiteY0" fmla="*/ 0 h 1997242"/>
              <a:gd name="connsiteX1" fmla="*/ 1494787 w 3641558"/>
              <a:gd name="connsiteY1" fmla="*/ 781629 h 1997242"/>
              <a:gd name="connsiteX2" fmla="*/ 1042737 w 3641558"/>
              <a:gd name="connsiteY2" fmla="*/ 1532021 h 1997242"/>
              <a:gd name="connsiteX3" fmla="*/ 0 w 3641558"/>
              <a:gd name="connsiteY3" fmla="*/ 1997242 h 1997242"/>
              <a:gd name="connsiteX0" fmla="*/ 3641558 w 3641558"/>
              <a:gd name="connsiteY0" fmla="*/ 0 h 1997242"/>
              <a:gd name="connsiteX1" fmla="*/ 1494787 w 3641558"/>
              <a:gd name="connsiteY1" fmla="*/ 781629 h 1997242"/>
              <a:gd name="connsiteX2" fmla="*/ 1159456 w 3641558"/>
              <a:gd name="connsiteY2" fmla="*/ 1677275 h 1997242"/>
              <a:gd name="connsiteX3" fmla="*/ 0 w 3641558"/>
              <a:gd name="connsiteY3" fmla="*/ 1997242 h 199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1558" h="1997242">
                <a:moveTo>
                  <a:pt x="3641558" y="0"/>
                </a:moveTo>
                <a:cubicBezTo>
                  <a:pt x="2839453" y="165100"/>
                  <a:pt x="1908471" y="502083"/>
                  <a:pt x="1494787" y="781629"/>
                </a:cubicBezTo>
                <a:cubicBezTo>
                  <a:pt x="1081103" y="1061175"/>
                  <a:pt x="1426824" y="1441991"/>
                  <a:pt x="1159456" y="1677275"/>
                </a:cubicBezTo>
                <a:cubicBezTo>
                  <a:pt x="892088" y="1912559"/>
                  <a:pt x="387684" y="1882273"/>
                  <a:pt x="0" y="1997242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08A8363-78BC-4DA5-A4C6-B324D61C6D15}"/>
              </a:ext>
            </a:extLst>
          </p:cNvPr>
          <p:cNvSpPr txBox="1"/>
          <p:nvPr/>
        </p:nvSpPr>
        <p:spPr>
          <a:xfrm>
            <a:off x="10299031" y="4708358"/>
            <a:ext cx="56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b="1" i="1" dirty="0">
                <a:solidFill>
                  <a:srgbClr val="0070C0"/>
                </a:solidFill>
              </a:rPr>
              <a:t>ocean</a:t>
            </a:r>
            <a:endParaRPr lang="en-GB" sz="1200" b="1" i="1" dirty="0">
              <a:solidFill>
                <a:srgbClr val="0070C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FF0A0C8-12C0-4E12-96D9-E3512B54AB8C}"/>
              </a:ext>
            </a:extLst>
          </p:cNvPr>
          <p:cNvSpPr txBox="1"/>
          <p:nvPr/>
        </p:nvSpPr>
        <p:spPr>
          <a:xfrm>
            <a:off x="7331293" y="5441961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b="1" i="1" dirty="0">
                <a:solidFill>
                  <a:srgbClr val="FFC000"/>
                </a:solidFill>
              </a:rPr>
              <a:t>beach</a:t>
            </a:r>
            <a:endParaRPr lang="en-GB" sz="1200" b="1" i="1" dirty="0">
              <a:solidFill>
                <a:srgbClr val="FFC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6217B39-0DB4-4D0E-9B48-2D542D048D70}"/>
              </a:ext>
            </a:extLst>
          </p:cNvPr>
          <p:cNvSpPr txBox="1"/>
          <p:nvPr/>
        </p:nvSpPr>
        <p:spPr>
          <a:xfrm>
            <a:off x="6985304" y="4188582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b="1" i="1" dirty="0"/>
              <a:t>land</a:t>
            </a:r>
            <a:endParaRPr lang="en-GB" sz="1200" b="1" i="1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4E4BDD0-D8F9-4D7D-BCE7-DF6DCD4F4892}"/>
              </a:ext>
            </a:extLst>
          </p:cNvPr>
          <p:cNvSpPr/>
          <p:nvPr/>
        </p:nvSpPr>
        <p:spPr>
          <a:xfrm>
            <a:off x="7728411" y="4708358"/>
            <a:ext cx="455574" cy="277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000" b="1" dirty="0"/>
              <a:t>WC</a:t>
            </a:r>
            <a:endParaRPr lang="en-GB" sz="1000" b="1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AE2588E-6E44-4193-88F5-6C75A475762E}"/>
              </a:ext>
            </a:extLst>
          </p:cNvPr>
          <p:cNvCxnSpPr>
            <a:cxnSpLocks/>
          </p:cNvCxnSpPr>
          <p:nvPr/>
        </p:nvCxnSpPr>
        <p:spPr>
          <a:xfrm>
            <a:off x="8567806" y="5166054"/>
            <a:ext cx="51879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47980687-4D9B-4564-B31A-16178E7F21DE}"/>
              </a:ext>
            </a:extLst>
          </p:cNvPr>
          <p:cNvSpPr/>
          <p:nvPr/>
        </p:nvSpPr>
        <p:spPr>
          <a:xfrm>
            <a:off x="8150645" y="3258680"/>
            <a:ext cx="2258383" cy="339382"/>
          </a:xfrm>
          <a:custGeom>
            <a:avLst/>
            <a:gdLst>
              <a:gd name="connsiteX0" fmla="*/ 24781 w 1381573"/>
              <a:gd name="connsiteY0" fmla="*/ 665747 h 666681"/>
              <a:gd name="connsiteX1" fmla="*/ 257391 w 1381573"/>
              <a:gd name="connsiteY1" fmla="*/ 649705 h 666681"/>
              <a:gd name="connsiteX2" fmla="*/ 305517 w 1381573"/>
              <a:gd name="connsiteY2" fmla="*/ 641684 h 666681"/>
              <a:gd name="connsiteX3" fmla="*/ 329581 w 1381573"/>
              <a:gd name="connsiteY3" fmla="*/ 593558 h 666681"/>
              <a:gd name="connsiteX4" fmla="*/ 361665 w 1381573"/>
              <a:gd name="connsiteY4" fmla="*/ 545432 h 666681"/>
              <a:gd name="connsiteX5" fmla="*/ 425833 w 1381573"/>
              <a:gd name="connsiteY5" fmla="*/ 473242 h 666681"/>
              <a:gd name="connsiteX6" fmla="*/ 530107 w 1381573"/>
              <a:gd name="connsiteY6" fmla="*/ 417095 h 666681"/>
              <a:gd name="connsiteX7" fmla="*/ 770738 w 1381573"/>
              <a:gd name="connsiteY7" fmla="*/ 433137 h 666681"/>
              <a:gd name="connsiteX8" fmla="*/ 850949 w 1381573"/>
              <a:gd name="connsiteY8" fmla="*/ 441158 h 666681"/>
              <a:gd name="connsiteX9" fmla="*/ 947202 w 1381573"/>
              <a:gd name="connsiteY9" fmla="*/ 433137 h 666681"/>
              <a:gd name="connsiteX10" fmla="*/ 1011370 w 1381573"/>
              <a:gd name="connsiteY10" fmla="*/ 385011 h 666681"/>
              <a:gd name="connsiteX11" fmla="*/ 1107623 w 1381573"/>
              <a:gd name="connsiteY11" fmla="*/ 320842 h 666681"/>
              <a:gd name="connsiteX12" fmla="*/ 1187833 w 1381573"/>
              <a:gd name="connsiteY12" fmla="*/ 248653 h 666681"/>
              <a:gd name="connsiteX13" fmla="*/ 1235960 w 1381573"/>
              <a:gd name="connsiteY13" fmla="*/ 208547 h 666681"/>
              <a:gd name="connsiteX14" fmla="*/ 1292107 w 1381573"/>
              <a:gd name="connsiteY14" fmla="*/ 168442 h 666681"/>
              <a:gd name="connsiteX15" fmla="*/ 1372317 w 1381573"/>
              <a:gd name="connsiteY15" fmla="*/ 96253 h 666681"/>
              <a:gd name="connsiteX16" fmla="*/ 1372317 w 1381573"/>
              <a:gd name="connsiteY16" fmla="*/ 16042 h 666681"/>
              <a:gd name="connsiteX17" fmla="*/ 1348254 w 1381573"/>
              <a:gd name="connsiteY17" fmla="*/ 0 h 666681"/>
              <a:gd name="connsiteX18" fmla="*/ 1027412 w 1381573"/>
              <a:gd name="connsiteY18" fmla="*/ 16042 h 666681"/>
              <a:gd name="connsiteX19" fmla="*/ 955223 w 1381573"/>
              <a:gd name="connsiteY19" fmla="*/ 72189 h 666681"/>
              <a:gd name="connsiteX20" fmla="*/ 875012 w 1381573"/>
              <a:gd name="connsiteY20" fmla="*/ 152400 h 666681"/>
              <a:gd name="connsiteX21" fmla="*/ 858970 w 1381573"/>
              <a:gd name="connsiteY21" fmla="*/ 192505 h 666681"/>
              <a:gd name="connsiteX22" fmla="*/ 834907 w 1381573"/>
              <a:gd name="connsiteY22" fmla="*/ 216568 h 666681"/>
              <a:gd name="connsiteX23" fmla="*/ 802823 w 1381573"/>
              <a:gd name="connsiteY23" fmla="*/ 280737 h 666681"/>
              <a:gd name="connsiteX24" fmla="*/ 481981 w 1381573"/>
              <a:gd name="connsiteY24" fmla="*/ 272716 h 666681"/>
              <a:gd name="connsiteX25" fmla="*/ 441875 w 1381573"/>
              <a:gd name="connsiteY25" fmla="*/ 288758 h 666681"/>
              <a:gd name="connsiteX26" fmla="*/ 321560 w 1381573"/>
              <a:gd name="connsiteY26" fmla="*/ 385011 h 666681"/>
              <a:gd name="connsiteX27" fmla="*/ 297496 w 1381573"/>
              <a:gd name="connsiteY27" fmla="*/ 401053 h 666681"/>
              <a:gd name="connsiteX28" fmla="*/ 273433 w 1381573"/>
              <a:gd name="connsiteY28" fmla="*/ 433137 h 666681"/>
              <a:gd name="connsiteX29" fmla="*/ 233328 w 1381573"/>
              <a:gd name="connsiteY29" fmla="*/ 481263 h 666681"/>
              <a:gd name="connsiteX30" fmla="*/ 153117 w 1381573"/>
              <a:gd name="connsiteY30" fmla="*/ 545432 h 666681"/>
              <a:gd name="connsiteX31" fmla="*/ 72907 w 1381573"/>
              <a:gd name="connsiteY31" fmla="*/ 585537 h 666681"/>
              <a:gd name="connsiteX32" fmla="*/ 16760 w 1381573"/>
              <a:gd name="connsiteY32" fmla="*/ 617621 h 666681"/>
              <a:gd name="connsiteX33" fmla="*/ 717 w 1381573"/>
              <a:gd name="connsiteY33" fmla="*/ 633663 h 666681"/>
              <a:gd name="connsiteX34" fmla="*/ 24781 w 1381573"/>
              <a:gd name="connsiteY34" fmla="*/ 665747 h 66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81573" h="666681">
                <a:moveTo>
                  <a:pt x="24781" y="665747"/>
                </a:moveTo>
                <a:cubicBezTo>
                  <a:pt x="67560" y="668421"/>
                  <a:pt x="12616" y="666023"/>
                  <a:pt x="257391" y="649705"/>
                </a:cubicBezTo>
                <a:cubicBezTo>
                  <a:pt x="273618" y="648623"/>
                  <a:pt x="289475" y="644358"/>
                  <a:pt x="305517" y="641684"/>
                </a:cubicBezTo>
                <a:cubicBezTo>
                  <a:pt x="313538" y="625642"/>
                  <a:pt x="320544" y="609050"/>
                  <a:pt x="329581" y="593558"/>
                </a:cubicBezTo>
                <a:cubicBezTo>
                  <a:pt x="339296" y="576904"/>
                  <a:pt x="350609" y="561227"/>
                  <a:pt x="361665" y="545432"/>
                </a:cubicBezTo>
                <a:cubicBezTo>
                  <a:pt x="381110" y="517653"/>
                  <a:pt x="398847" y="495321"/>
                  <a:pt x="425833" y="473242"/>
                </a:cubicBezTo>
                <a:cubicBezTo>
                  <a:pt x="465596" y="440709"/>
                  <a:pt x="482964" y="437299"/>
                  <a:pt x="530107" y="417095"/>
                </a:cubicBezTo>
                <a:lnTo>
                  <a:pt x="770738" y="433137"/>
                </a:lnTo>
                <a:cubicBezTo>
                  <a:pt x="797533" y="435147"/>
                  <a:pt x="824079" y="441158"/>
                  <a:pt x="850949" y="441158"/>
                </a:cubicBezTo>
                <a:cubicBezTo>
                  <a:pt x="883145" y="441158"/>
                  <a:pt x="915118" y="435811"/>
                  <a:pt x="947202" y="433137"/>
                </a:cubicBezTo>
                <a:cubicBezTo>
                  <a:pt x="968591" y="417095"/>
                  <a:pt x="989466" y="400343"/>
                  <a:pt x="1011370" y="385011"/>
                </a:cubicBezTo>
                <a:cubicBezTo>
                  <a:pt x="1042960" y="362898"/>
                  <a:pt x="1076363" y="343419"/>
                  <a:pt x="1107623" y="320842"/>
                </a:cubicBezTo>
                <a:cubicBezTo>
                  <a:pt x="1166412" y="278383"/>
                  <a:pt x="1141675" y="290195"/>
                  <a:pt x="1187833" y="248653"/>
                </a:cubicBezTo>
                <a:cubicBezTo>
                  <a:pt x="1203355" y="234683"/>
                  <a:pt x="1219408" y="221279"/>
                  <a:pt x="1235960" y="208547"/>
                </a:cubicBezTo>
                <a:cubicBezTo>
                  <a:pt x="1254190" y="194524"/>
                  <a:pt x="1273877" y="182465"/>
                  <a:pt x="1292107" y="168442"/>
                </a:cubicBezTo>
                <a:cubicBezTo>
                  <a:pt x="1335256" y="135250"/>
                  <a:pt x="1337487" y="131083"/>
                  <a:pt x="1372317" y="96253"/>
                </a:cubicBezTo>
                <a:cubicBezTo>
                  <a:pt x="1379839" y="66165"/>
                  <a:pt x="1388706" y="48820"/>
                  <a:pt x="1372317" y="16042"/>
                </a:cubicBezTo>
                <a:cubicBezTo>
                  <a:pt x="1368006" y="7420"/>
                  <a:pt x="1356275" y="5347"/>
                  <a:pt x="1348254" y="0"/>
                </a:cubicBezTo>
                <a:cubicBezTo>
                  <a:pt x="1241307" y="5347"/>
                  <a:pt x="1133838" y="4217"/>
                  <a:pt x="1027412" y="16042"/>
                </a:cubicBezTo>
                <a:cubicBezTo>
                  <a:pt x="1001596" y="18910"/>
                  <a:pt x="971886" y="57192"/>
                  <a:pt x="955223" y="72189"/>
                </a:cubicBezTo>
                <a:cubicBezTo>
                  <a:pt x="918533" y="105210"/>
                  <a:pt x="899983" y="110782"/>
                  <a:pt x="875012" y="152400"/>
                </a:cubicBezTo>
                <a:cubicBezTo>
                  <a:pt x="867604" y="164746"/>
                  <a:pt x="866601" y="180295"/>
                  <a:pt x="858970" y="192505"/>
                </a:cubicBezTo>
                <a:cubicBezTo>
                  <a:pt x="852958" y="202124"/>
                  <a:pt x="841713" y="207493"/>
                  <a:pt x="834907" y="216568"/>
                </a:cubicBezTo>
                <a:cubicBezTo>
                  <a:pt x="812177" y="246875"/>
                  <a:pt x="812692" y="251130"/>
                  <a:pt x="802823" y="280737"/>
                </a:cubicBezTo>
                <a:cubicBezTo>
                  <a:pt x="738673" y="276728"/>
                  <a:pt x="577392" y="250698"/>
                  <a:pt x="481981" y="272716"/>
                </a:cubicBezTo>
                <a:cubicBezTo>
                  <a:pt x="467951" y="275954"/>
                  <a:pt x="453671" y="280501"/>
                  <a:pt x="441875" y="288758"/>
                </a:cubicBezTo>
                <a:cubicBezTo>
                  <a:pt x="399800" y="318211"/>
                  <a:pt x="364294" y="356523"/>
                  <a:pt x="321560" y="385011"/>
                </a:cubicBezTo>
                <a:lnTo>
                  <a:pt x="297496" y="401053"/>
                </a:lnTo>
                <a:cubicBezTo>
                  <a:pt x="289475" y="411748"/>
                  <a:pt x="281203" y="422259"/>
                  <a:pt x="273433" y="433137"/>
                </a:cubicBezTo>
                <a:cubicBezTo>
                  <a:pt x="254356" y="459845"/>
                  <a:pt x="260375" y="458377"/>
                  <a:pt x="233328" y="481263"/>
                </a:cubicBezTo>
                <a:cubicBezTo>
                  <a:pt x="207190" y="503380"/>
                  <a:pt x="184908" y="532716"/>
                  <a:pt x="153117" y="545432"/>
                </a:cubicBezTo>
                <a:cubicBezTo>
                  <a:pt x="84697" y="572800"/>
                  <a:pt x="140344" y="548072"/>
                  <a:pt x="72907" y="585537"/>
                </a:cubicBezTo>
                <a:cubicBezTo>
                  <a:pt x="45958" y="600509"/>
                  <a:pt x="39681" y="599285"/>
                  <a:pt x="16760" y="617621"/>
                </a:cubicBezTo>
                <a:cubicBezTo>
                  <a:pt x="10855" y="622345"/>
                  <a:pt x="6065" y="628316"/>
                  <a:pt x="717" y="633663"/>
                </a:cubicBezTo>
                <a:cubicBezTo>
                  <a:pt x="9584" y="660263"/>
                  <a:pt x="-17998" y="663073"/>
                  <a:pt x="24781" y="66574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D35D04A-4B87-4CF3-A04C-DFA7336FBB96}"/>
              </a:ext>
            </a:extLst>
          </p:cNvPr>
          <p:cNvSpPr txBox="1"/>
          <p:nvPr/>
        </p:nvSpPr>
        <p:spPr>
          <a:xfrm>
            <a:off x="8586756" y="3167198"/>
            <a:ext cx="555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b="1" i="1" dirty="0">
                <a:solidFill>
                  <a:schemeClr val="accent6">
                    <a:lumMod val="75000"/>
                  </a:schemeClr>
                </a:solidFill>
              </a:rPr>
              <a:t>forest</a:t>
            </a:r>
            <a:endParaRPr lang="en-GB" sz="1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C5B8E9B6-8C11-4344-9A30-237FDC68D3FD}"/>
              </a:ext>
            </a:extLst>
          </p:cNvPr>
          <p:cNvSpPr/>
          <p:nvPr/>
        </p:nvSpPr>
        <p:spPr>
          <a:xfrm>
            <a:off x="7636040" y="3357034"/>
            <a:ext cx="3657601" cy="2334126"/>
          </a:xfrm>
          <a:custGeom>
            <a:avLst/>
            <a:gdLst>
              <a:gd name="connsiteX0" fmla="*/ 0 w 3481137"/>
              <a:gd name="connsiteY0" fmla="*/ 2438400 h 2438400"/>
              <a:gd name="connsiteX1" fmla="*/ 1098884 w 3481137"/>
              <a:gd name="connsiteY1" fmla="*/ 2021305 h 2438400"/>
              <a:gd name="connsiteX2" fmla="*/ 1299411 w 3481137"/>
              <a:gd name="connsiteY2" fmla="*/ 954505 h 2438400"/>
              <a:gd name="connsiteX3" fmla="*/ 3481137 w 3481137"/>
              <a:gd name="connsiteY3" fmla="*/ 0 h 2438400"/>
              <a:gd name="connsiteX0" fmla="*/ 0 w 3930316"/>
              <a:gd name="connsiteY0" fmla="*/ 2366211 h 2366211"/>
              <a:gd name="connsiteX1" fmla="*/ 1548063 w 3930316"/>
              <a:gd name="connsiteY1" fmla="*/ 2021305 h 2366211"/>
              <a:gd name="connsiteX2" fmla="*/ 1748590 w 3930316"/>
              <a:gd name="connsiteY2" fmla="*/ 954505 h 2366211"/>
              <a:gd name="connsiteX3" fmla="*/ 3930316 w 3930316"/>
              <a:gd name="connsiteY3" fmla="*/ 0 h 2366211"/>
              <a:gd name="connsiteX0" fmla="*/ 0 w 3930316"/>
              <a:gd name="connsiteY0" fmla="*/ 2366211 h 2366211"/>
              <a:gd name="connsiteX1" fmla="*/ 1307431 w 3930316"/>
              <a:gd name="connsiteY1" fmla="*/ 1933074 h 2366211"/>
              <a:gd name="connsiteX2" fmla="*/ 1748590 w 3930316"/>
              <a:gd name="connsiteY2" fmla="*/ 954505 h 2366211"/>
              <a:gd name="connsiteX3" fmla="*/ 3930316 w 3930316"/>
              <a:gd name="connsiteY3" fmla="*/ 0 h 2366211"/>
              <a:gd name="connsiteX0" fmla="*/ 0 w 3930316"/>
              <a:gd name="connsiteY0" fmla="*/ 2366211 h 2366211"/>
              <a:gd name="connsiteX1" fmla="*/ 1307431 w 3930316"/>
              <a:gd name="connsiteY1" fmla="*/ 1933074 h 2366211"/>
              <a:gd name="connsiteX2" fmla="*/ 1724527 w 3930316"/>
              <a:gd name="connsiteY2" fmla="*/ 858253 h 2366211"/>
              <a:gd name="connsiteX3" fmla="*/ 3930316 w 3930316"/>
              <a:gd name="connsiteY3" fmla="*/ 0 h 2366211"/>
              <a:gd name="connsiteX0" fmla="*/ 0 w 3930316"/>
              <a:gd name="connsiteY0" fmla="*/ 2366211 h 2366211"/>
              <a:gd name="connsiteX1" fmla="*/ 1307431 w 3930316"/>
              <a:gd name="connsiteY1" fmla="*/ 1933074 h 2366211"/>
              <a:gd name="connsiteX2" fmla="*/ 1700464 w 3930316"/>
              <a:gd name="connsiteY2" fmla="*/ 874295 h 2366211"/>
              <a:gd name="connsiteX3" fmla="*/ 3930316 w 3930316"/>
              <a:gd name="connsiteY3" fmla="*/ 0 h 2366211"/>
              <a:gd name="connsiteX0" fmla="*/ 0 w 3930316"/>
              <a:gd name="connsiteY0" fmla="*/ 2366211 h 2366211"/>
              <a:gd name="connsiteX1" fmla="*/ 1331494 w 3930316"/>
              <a:gd name="connsiteY1" fmla="*/ 1925053 h 2366211"/>
              <a:gd name="connsiteX2" fmla="*/ 1700464 w 3930316"/>
              <a:gd name="connsiteY2" fmla="*/ 874295 h 2366211"/>
              <a:gd name="connsiteX3" fmla="*/ 3930316 w 3930316"/>
              <a:gd name="connsiteY3" fmla="*/ 0 h 2366211"/>
              <a:gd name="connsiteX0" fmla="*/ 0 w 3697706"/>
              <a:gd name="connsiteY0" fmla="*/ 2318084 h 2318084"/>
              <a:gd name="connsiteX1" fmla="*/ 1098884 w 3697706"/>
              <a:gd name="connsiteY1" fmla="*/ 1925053 h 2318084"/>
              <a:gd name="connsiteX2" fmla="*/ 1467854 w 3697706"/>
              <a:gd name="connsiteY2" fmla="*/ 874295 h 2318084"/>
              <a:gd name="connsiteX3" fmla="*/ 3697706 w 3697706"/>
              <a:gd name="connsiteY3" fmla="*/ 0 h 2318084"/>
              <a:gd name="connsiteX0" fmla="*/ 0 w 3657601"/>
              <a:gd name="connsiteY0" fmla="*/ 2334126 h 2334126"/>
              <a:gd name="connsiteX1" fmla="*/ 1098884 w 3657601"/>
              <a:gd name="connsiteY1" fmla="*/ 1941095 h 2334126"/>
              <a:gd name="connsiteX2" fmla="*/ 1467854 w 3657601"/>
              <a:gd name="connsiteY2" fmla="*/ 890337 h 2334126"/>
              <a:gd name="connsiteX3" fmla="*/ 3657601 w 3657601"/>
              <a:gd name="connsiteY3" fmla="*/ 0 h 2334126"/>
              <a:gd name="connsiteX0" fmla="*/ 0 w 3657601"/>
              <a:gd name="connsiteY0" fmla="*/ 2334126 h 2334126"/>
              <a:gd name="connsiteX1" fmla="*/ 1098884 w 3657601"/>
              <a:gd name="connsiteY1" fmla="*/ 1941095 h 2334126"/>
              <a:gd name="connsiteX2" fmla="*/ 1467854 w 3657601"/>
              <a:gd name="connsiteY2" fmla="*/ 890337 h 2334126"/>
              <a:gd name="connsiteX3" fmla="*/ 3657601 w 3657601"/>
              <a:gd name="connsiteY3" fmla="*/ 0 h 2334126"/>
              <a:gd name="connsiteX0" fmla="*/ 0 w 3657601"/>
              <a:gd name="connsiteY0" fmla="*/ 2334126 h 2334126"/>
              <a:gd name="connsiteX1" fmla="*/ 1106905 w 3657601"/>
              <a:gd name="connsiteY1" fmla="*/ 1900989 h 2334126"/>
              <a:gd name="connsiteX2" fmla="*/ 1467854 w 3657601"/>
              <a:gd name="connsiteY2" fmla="*/ 890337 h 2334126"/>
              <a:gd name="connsiteX3" fmla="*/ 3657601 w 3657601"/>
              <a:gd name="connsiteY3" fmla="*/ 0 h 233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1" h="2334126">
                <a:moveTo>
                  <a:pt x="0" y="2334126"/>
                </a:moveTo>
                <a:cubicBezTo>
                  <a:pt x="441158" y="2249236"/>
                  <a:pt x="862263" y="2141620"/>
                  <a:pt x="1106905" y="1900989"/>
                </a:cubicBezTo>
                <a:cubicBezTo>
                  <a:pt x="1351547" y="1660358"/>
                  <a:pt x="1070812" y="1227221"/>
                  <a:pt x="1467854" y="890337"/>
                </a:cubicBezTo>
                <a:cubicBezTo>
                  <a:pt x="1864896" y="553453"/>
                  <a:pt x="2749217" y="276726"/>
                  <a:pt x="3657601" y="0"/>
                </a:cubicBezTo>
              </a:path>
            </a:pathLst>
          </a:custGeom>
          <a:ln>
            <a:solidFill>
              <a:schemeClr val="tx1"/>
            </a:solidFill>
            <a:prstDash val="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91258CC-39FF-4077-B0F8-5E22AF77A094}"/>
              </a:ext>
            </a:extLst>
          </p:cNvPr>
          <p:cNvSpPr/>
          <p:nvPr/>
        </p:nvSpPr>
        <p:spPr>
          <a:xfrm>
            <a:off x="10321831" y="3619099"/>
            <a:ext cx="93420" cy="812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24DDFC0-11FF-48C4-9D2D-EB532A086891}"/>
              </a:ext>
            </a:extLst>
          </p:cNvPr>
          <p:cNvSpPr/>
          <p:nvPr/>
        </p:nvSpPr>
        <p:spPr>
          <a:xfrm>
            <a:off x="9086596" y="4172550"/>
            <a:ext cx="93420" cy="812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44C0242-21D4-45C3-AF92-2944F6CF9F95}"/>
              </a:ext>
            </a:extLst>
          </p:cNvPr>
          <p:cNvSpPr/>
          <p:nvPr/>
        </p:nvSpPr>
        <p:spPr>
          <a:xfrm>
            <a:off x="8404811" y="5407786"/>
            <a:ext cx="93420" cy="812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0201F809-FF07-43CA-81B3-EE9806B1C518}"/>
              </a:ext>
            </a:extLst>
          </p:cNvPr>
          <p:cNvCxnSpPr>
            <a:cxnSpLocks/>
          </p:cNvCxnSpPr>
          <p:nvPr/>
        </p:nvCxnSpPr>
        <p:spPr>
          <a:xfrm flipV="1">
            <a:off x="8183985" y="4846858"/>
            <a:ext cx="658681" cy="1324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73D7FB2-9536-4F2B-8E34-B99B097C5BE1}"/>
              </a:ext>
            </a:extLst>
          </p:cNvPr>
          <p:cNvCxnSpPr>
            <a:stCxn id="15" idx="2"/>
          </p:cNvCxnSpPr>
          <p:nvPr/>
        </p:nvCxnSpPr>
        <p:spPr>
          <a:xfrm>
            <a:off x="7956198" y="4985358"/>
            <a:ext cx="0" cy="59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5D83208-E3CD-4C05-997B-664D49BDC6AE}"/>
              </a:ext>
            </a:extLst>
          </p:cNvPr>
          <p:cNvCxnSpPr>
            <a:endCxn id="20" idx="7"/>
          </p:cNvCxnSpPr>
          <p:nvPr/>
        </p:nvCxnSpPr>
        <p:spPr>
          <a:xfrm flipH="1" flipV="1">
            <a:off x="9410529" y="3479174"/>
            <a:ext cx="294945" cy="4110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3D2911ED-F806-41BC-B823-14727276E08F}"/>
              </a:ext>
            </a:extLst>
          </p:cNvPr>
          <p:cNvCxnSpPr>
            <a:stCxn id="15" idx="3"/>
          </p:cNvCxnSpPr>
          <p:nvPr/>
        </p:nvCxnSpPr>
        <p:spPr>
          <a:xfrm flipV="1">
            <a:off x="8183985" y="3890211"/>
            <a:ext cx="1521489" cy="95664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18F2BF4-F783-4B95-BA29-2385ADCD1F08}"/>
              </a:ext>
            </a:extLst>
          </p:cNvPr>
          <p:cNvCxnSpPr>
            <a:stCxn id="20" idx="7"/>
          </p:cNvCxnSpPr>
          <p:nvPr/>
        </p:nvCxnSpPr>
        <p:spPr>
          <a:xfrm flipH="1">
            <a:off x="8864364" y="3479174"/>
            <a:ext cx="546165" cy="13676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A38E8EAE-9FBA-40EE-9316-360ED30B6A0C}"/>
              </a:ext>
            </a:extLst>
          </p:cNvPr>
          <p:cNvSpPr txBox="1"/>
          <p:nvPr/>
        </p:nvSpPr>
        <p:spPr>
          <a:xfrm>
            <a:off x="8302170" y="4487528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i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703EEA60-DADB-4F8A-B4E5-18E051C5A028}"/>
              </a:ext>
            </a:extLst>
          </p:cNvPr>
          <p:cNvSpPr txBox="1"/>
          <p:nvPr/>
        </p:nvSpPr>
        <p:spPr>
          <a:xfrm>
            <a:off x="7920759" y="509054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i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AD33735-8D0B-4CA8-900B-775E897817A9}"/>
              </a:ext>
            </a:extLst>
          </p:cNvPr>
          <p:cNvSpPr txBox="1"/>
          <p:nvPr/>
        </p:nvSpPr>
        <p:spPr>
          <a:xfrm>
            <a:off x="8366323" y="4827784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i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7B81F5F-8019-4E74-B514-27DAA2179101}"/>
              </a:ext>
            </a:extLst>
          </p:cNvPr>
          <p:cNvSpPr txBox="1"/>
          <p:nvPr/>
        </p:nvSpPr>
        <p:spPr>
          <a:xfrm>
            <a:off x="8863882" y="4299673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i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DBACB95-2578-4022-9D95-410F9B6006EC}"/>
              </a:ext>
            </a:extLst>
          </p:cNvPr>
          <p:cNvSpPr txBox="1"/>
          <p:nvPr/>
        </p:nvSpPr>
        <p:spPr>
          <a:xfrm>
            <a:off x="9518863" y="3577189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000" i="1" dirty="0">
                <a:solidFill>
                  <a:schemeClr val="bg1">
                    <a:lumMod val="50000"/>
                  </a:schemeClr>
                </a:solidFill>
              </a:rPr>
              <a:t>d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6F39E5D-5E2A-4F26-92E2-A5240B847A9A}"/>
              </a:ext>
            </a:extLst>
          </p:cNvPr>
          <p:cNvSpPr txBox="1"/>
          <p:nvPr/>
        </p:nvSpPr>
        <p:spPr>
          <a:xfrm>
            <a:off x="8749804" y="5098574"/>
            <a:ext cx="250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i="1" dirty="0">
                <a:solidFill>
                  <a:schemeClr val="bg1">
                    <a:lumMod val="50000"/>
                  </a:schemeClr>
                </a:solidFill>
              </a:rPr>
              <a:t>w</a:t>
            </a:r>
            <a:endParaRPr lang="en-GB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1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2" grpId="0"/>
      <p:bldP spid="13" grpId="0"/>
      <p:bldP spid="15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Mapping of blue economy activities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9A1EFA4-ED97-4C8A-A8EA-13E8CCD4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48" y="1638000"/>
            <a:ext cx="7376459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1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Mapping of coastal conflicts</a:t>
            </a:r>
            <a:endParaRPr lang="en-GB" dirty="0">
              <a:latin typeface="Candara" panose="020E0502030303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1F5885-D42A-4FA8-B521-584BDADF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502" y="1380202"/>
            <a:ext cx="110585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context of Marine Spatial Planning (MSP) spatial conflicts exist when: </a:t>
            </a:r>
          </a:p>
          <a:p>
            <a:pPr marL="457200" lvl="1" indent="0">
              <a:buNone/>
            </a:pPr>
            <a:r>
              <a:rPr lang="en-GB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the direct competition over a limited space or</a:t>
            </a:r>
          </a:p>
          <a:p>
            <a:pPr marL="457200" lvl="1" indent="0">
              <a:buNone/>
            </a:pPr>
            <a:r>
              <a:rPr lang="en-GB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one coastal activity negatively impacts another </a:t>
            </a:r>
            <a:endParaRPr lang="en-GB" sz="2200" dirty="0">
              <a:latin typeface="Candara" panose="020E0502030303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BA83D1-B00B-465C-B612-4614183B0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0" y="2595855"/>
            <a:ext cx="5075907" cy="38970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456669-FE72-40C2-9F5D-C28F0AC2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579" y="2578075"/>
            <a:ext cx="6923757" cy="40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B89AB-6622-40AA-95AA-DF848664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andara" panose="020E0502030303020204" pitchFamily="34" charset="0"/>
              </a:rPr>
              <a:t>Mapping of coastal conflicts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6F72643-F39B-4F86-AC77-A892F370C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5" y="2022735"/>
            <a:ext cx="7582079" cy="46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3776346-5552-45FF-A9BF-2CA3D9A63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83" y="2532875"/>
            <a:ext cx="396000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219DFF6-252D-4F76-B004-D526D78A65E4}"/>
              </a:ext>
            </a:extLst>
          </p:cNvPr>
          <p:cNvSpPr txBox="1"/>
          <p:nvPr/>
        </p:nvSpPr>
        <p:spPr>
          <a:xfrm>
            <a:off x="8500814" y="2114176"/>
            <a:ext cx="276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Candara" panose="020E0502030303020204" pitchFamily="34" charset="0"/>
              </a:rPr>
              <a:t>Campsite area less than 30m to farmland</a:t>
            </a:r>
            <a:endParaRPr lang="en-GB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0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Breitbild</PresentationFormat>
  <Paragraphs>139</Paragraphs>
  <Slides>30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Candara</vt:lpstr>
      <vt:lpstr>Office</vt:lpstr>
      <vt:lpstr>Results update of the LSA Fehmarn case study </vt:lpstr>
      <vt:lpstr>Overview</vt:lpstr>
      <vt:lpstr>Context – Visitors</vt:lpstr>
      <vt:lpstr>Context – Climate </vt:lpstr>
      <vt:lpstr>Context – Land cover &amp; use</vt:lpstr>
      <vt:lpstr>Mapping of blue economy activities</vt:lpstr>
      <vt:lpstr>Mapping of blue economy activities</vt:lpstr>
      <vt:lpstr>Mapping of coastal conflicts</vt:lpstr>
      <vt:lpstr>Mapping of coastal conflicts</vt:lpstr>
      <vt:lpstr>Conceptualization of the surfer's island App (SIA)</vt:lpstr>
      <vt:lpstr>Parking capacity data for SIA</vt:lpstr>
      <vt:lpstr>Parking capacity data for SIA</vt:lpstr>
      <vt:lpstr>Climate change adaptation</vt:lpstr>
      <vt:lpstr>Climate change adaptation - Heat</vt:lpstr>
      <vt:lpstr>Climate change adaptation - Heat</vt:lpstr>
      <vt:lpstr>Climate change adaptation - Heat</vt:lpstr>
      <vt:lpstr>Climate change adaptation – Water supply</vt:lpstr>
      <vt:lpstr>Climate change adaptation – Water supply</vt:lpstr>
      <vt:lpstr>Climate change adaptation – Water supply</vt:lpstr>
      <vt:lpstr>Climate change adaptation – Water supply</vt:lpstr>
      <vt:lpstr>Climate change adaptation - Coastal flooding</vt:lpstr>
      <vt:lpstr>PowerPoint-Präsentation</vt:lpstr>
      <vt:lpstr>PowerPoint-Präsentation</vt:lpstr>
      <vt:lpstr>Summary of results</vt:lpstr>
      <vt:lpstr>We thank:</vt:lpstr>
      <vt:lpstr>Climate model spread</vt:lpstr>
      <vt:lpstr>Flood modeling domain and dike height</vt:lpstr>
      <vt:lpstr>Precipitation trend &amp; temperature projection</vt:lpstr>
      <vt:lpstr>Daily water supply estimate</vt:lpstr>
      <vt:lpstr>SWOT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Update: Fehmarn case study </dc:title>
  <dc:creator>Luis Costa</dc:creator>
  <cp:lastModifiedBy>Luis Costa</cp:lastModifiedBy>
  <cp:revision>154</cp:revision>
  <dcterms:created xsi:type="dcterms:W3CDTF">2021-09-06T07:39:16Z</dcterms:created>
  <dcterms:modified xsi:type="dcterms:W3CDTF">2021-09-16T16:09:03Z</dcterms:modified>
</cp:coreProperties>
</file>