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C0E7E-C1DA-4317-A478-72246831758D}" v="1" dt="2026-05-11T13:27:15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300A8-51A0-6C4C-E7B6-C1C28D8C0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D884D0-031D-CD6B-7CA2-AC9472277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649D62-D900-D8B6-B8BD-8EC67A8E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D777-16BD-4FA8-8CAA-8C7C3353DD53}" type="datetimeFigureOut">
              <a:rPr lang="de-DE" smtClean="0"/>
              <a:t>15.05.2026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319D95-1780-4C4D-6964-E99932500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B838AA-6F60-A643-6058-00D10450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FE47-E37A-4893-8360-9234EB2F6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92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61653-4A88-79EC-47EC-A77E1587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F5AB49-4C20-FE9D-4087-744D19457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34D26C-BC5E-3EAF-D615-07F8D71F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D777-16BD-4FA8-8CAA-8C7C3353DD53}" type="datetimeFigureOut">
              <a:rPr lang="de-DE" smtClean="0"/>
              <a:t>15.05.2026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AC3063-562A-6264-ED13-2169023A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9B42D0-116E-3F1E-2EC1-09380F2F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FE47-E37A-4893-8360-9234EB2F6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41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3A9CB31-D46A-E007-C7A7-DBCA24FFF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5B554F-06F3-B47C-3520-153B89C01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AE6D0B-DA05-BC6B-DF35-E32B1FD0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D777-16BD-4FA8-8CAA-8C7C3353DD53}" type="datetimeFigureOut">
              <a:rPr lang="de-DE" smtClean="0"/>
              <a:t>15.05.2026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76011F-9C5A-546A-7679-B3F1A5BD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7CD469-7E72-78EB-BF04-02FACCFE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FE47-E37A-4893-8360-9234EB2F6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96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08E00-5910-3040-4F89-1219A22E1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AA05DD-A32D-0173-2972-2B148A94D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B15B9C-9138-5917-7440-76FE4205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D777-16BD-4FA8-8CAA-8C7C3353DD53}" type="datetimeFigureOut">
              <a:rPr lang="de-DE" smtClean="0"/>
              <a:t>15.05.2026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AAFA08-D606-B1B1-5141-09B2E9B5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F5FA64-7FBC-7895-791B-D3708D0A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FE47-E37A-4893-8360-9234EB2F6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59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37B53-E91A-F1C9-E646-F2468BF4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48106D-FA52-0BD3-8553-1A4CA90BA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A8A87B-9182-4C80-FB08-B54E9555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D777-16BD-4FA8-8CAA-8C7C3353DD53}" type="datetimeFigureOut">
              <a:rPr lang="de-DE" smtClean="0"/>
              <a:t>15.05.2026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8F2533-6C1E-F4E4-E376-B4B618D3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310BE5-828F-A02F-9976-2993ED85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FE47-E37A-4893-8360-9234EB2F6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35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C2209-BCEB-94F3-C025-9DE77625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E56EB5-9466-4752-9C18-D3356C957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41D80D-295F-9957-67D9-7E6D8798F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41748A-C4BE-6470-011F-7D5CB822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D777-16BD-4FA8-8CAA-8C7C3353DD53}" type="datetimeFigureOut">
              <a:rPr lang="de-DE" smtClean="0"/>
              <a:t>15.05.2026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65F657-461D-4217-6A71-80FC65DA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4D2104-8184-02A6-6F10-E38BEF05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FE47-E37A-4893-8360-9234EB2F6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79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7FC42-3BE6-528D-3C33-7808F300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544610-232F-AE3A-991E-9A55EAA81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10A159-3975-A14D-841A-B38149FE0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ED94492-F718-C408-8300-D9DBABED2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13507D3-FF7C-EC75-E0BC-78EC1C526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E7D9503-03AB-BB32-A060-14A499C25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D777-16BD-4FA8-8CAA-8C7C3353DD53}" type="datetimeFigureOut">
              <a:rPr lang="de-DE" smtClean="0"/>
              <a:t>15.05.2026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0A34034-BBE8-97C3-47FE-62AE3DDF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B1D49F3-36FF-E315-0C33-942EED99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FE47-E37A-4893-8360-9234EB2F6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45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970A9-3998-565F-AA9F-5574052F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571BA3-57F9-E405-5D86-161CD326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D777-16BD-4FA8-8CAA-8C7C3353DD53}" type="datetimeFigureOut">
              <a:rPr lang="de-DE" smtClean="0"/>
              <a:t>15.05.2026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36B99B-CDDA-F1BF-BA96-94A0A851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B2AF83-31D9-82E1-56E3-13E93886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FE47-E37A-4893-8360-9234EB2F6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79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9020A6D-940D-598D-0CAF-EB6D3274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D777-16BD-4FA8-8CAA-8C7C3353DD53}" type="datetimeFigureOut">
              <a:rPr lang="de-DE" smtClean="0"/>
              <a:t>15.05.2026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C05370-70AD-8153-9197-7EB013D0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C5527F-BA32-46A5-A36E-A3B9E331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FE47-E37A-4893-8360-9234EB2F6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87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49B98-1B99-8418-E078-B5B5D7FD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03BAE5-2E25-38A5-6941-5A25D528C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2DC7BA-BE39-C486-42D9-1D1331066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6C4BD7-E86F-D37A-BC6B-4588D8BA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D777-16BD-4FA8-8CAA-8C7C3353DD53}" type="datetimeFigureOut">
              <a:rPr lang="de-DE" smtClean="0"/>
              <a:t>15.05.2026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938062-81B7-BEA2-5B9F-2E87278F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9D58A5-B83C-80C8-8909-6F429F77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FE47-E37A-4893-8360-9234EB2F6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05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3D9A4-B4B6-0CBB-14AB-D2597614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2C3726-28DA-4E6F-B0A3-C34ECD8450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16ACDB-DCD0-66E7-BA50-905471B73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377643-E20F-61B6-E26E-986741483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D777-16BD-4FA8-8CAA-8C7C3353DD53}" type="datetimeFigureOut">
              <a:rPr lang="de-DE" smtClean="0"/>
              <a:t>15.05.2026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02CD4B-E143-1303-0EDE-75977846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BE7626-40DF-6CEF-F41D-FBD48E9A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FE47-E37A-4893-8360-9234EB2F6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01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3BCB3A-FCC1-F147-DB63-5F9F6094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0FF2FF-62D8-7836-A9BA-49C36953E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AAF859-CD3D-A56A-4B6C-CA8D6743C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39D777-16BD-4FA8-8CAA-8C7C3353DD53}" type="datetimeFigureOut">
              <a:rPr lang="de-DE" smtClean="0"/>
              <a:t>15.05.2026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15D560-1656-43C3-C613-208522D12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1A1332-03C2-4019-5450-5F4B971B6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4FE47-E37A-4893-8360-9234EB2F6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46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2A28444-1DED-E9F0-0BC6-BDB5E1524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5440" y="0"/>
            <a:ext cx="9171044" cy="6862126"/>
          </a:xfrm>
          <a:prstGeom prst="rect">
            <a:avLst/>
          </a:prstGeom>
        </p:spPr>
      </p:pic>
      <p:sp>
        <p:nvSpPr>
          <p:cNvPr id="61" name="Textfeld 60">
            <a:extLst>
              <a:ext uri="{FF2B5EF4-FFF2-40B4-BE49-F238E27FC236}">
                <a16:creationId xmlns:a16="http://schemas.microsoft.com/office/drawing/2014/main" id="{555D7D4E-5695-D7B3-3DAB-7753A84A5DBA}"/>
              </a:ext>
            </a:extLst>
          </p:cNvPr>
          <p:cNvSpPr txBox="1"/>
          <p:nvPr/>
        </p:nvSpPr>
        <p:spPr>
          <a:xfrm>
            <a:off x="6116233" y="0"/>
            <a:ext cx="4529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Sperrung der Brücke </a:t>
            </a:r>
            <a:r>
              <a:rPr lang="de-DE" sz="1600" b="1" dirty="0" err="1">
                <a:solidFill>
                  <a:schemeClr val="bg1"/>
                </a:solidFill>
              </a:rPr>
              <a:t>Avendorf</a:t>
            </a:r>
            <a:endParaRPr lang="de-DE" sz="1600" b="1" dirty="0">
              <a:solidFill>
                <a:schemeClr val="bg1"/>
              </a:solidFill>
            </a:endParaRPr>
          </a:p>
          <a:p>
            <a:pPr algn="r"/>
            <a:r>
              <a:rPr lang="de-DE" sz="1600" b="1" dirty="0">
                <a:solidFill>
                  <a:schemeClr val="bg1"/>
                </a:solidFill>
              </a:rPr>
              <a:t>Umleitung Richtung Landkirchen über die U11</a:t>
            </a:r>
          </a:p>
          <a:p>
            <a:pPr algn="r"/>
            <a:r>
              <a:rPr lang="de-DE" sz="1600" b="1" dirty="0">
                <a:solidFill>
                  <a:schemeClr val="bg1"/>
                </a:solidFill>
              </a:rPr>
              <a:t>Rampen der AS </a:t>
            </a:r>
            <a:r>
              <a:rPr lang="de-DE" sz="1600" b="1" dirty="0" err="1">
                <a:solidFill>
                  <a:schemeClr val="bg1"/>
                </a:solidFill>
              </a:rPr>
              <a:t>Avendorf</a:t>
            </a:r>
            <a:r>
              <a:rPr lang="de-DE" sz="1600" b="1" dirty="0">
                <a:solidFill>
                  <a:schemeClr val="bg1"/>
                </a:solidFill>
              </a:rPr>
              <a:t> bleiben offen</a:t>
            </a:r>
          </a:p>
        </p:txBody>
      </p:sp>
      <p:pic>
        <p:nvPicPr>
          <p:cNvPr id="36" name="Grafik 35" descr="Einfahrt verboten mit einfarbiger Füllung">
            <a:extLst>
              <a:ext uri="{FF2B5EF4-FFF2-40B4-BE49-F238E27FC236}">
                <a16:creationId xmlns:a16="http://schemas.microsoft.com/office/drawing/2014/main" id="{900F1E7C-9E9C-EFFC-F94A-54521ACFA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5506" y="5150334"/>
            <a:ext cx="220573" cy="220573"/>
          </a:xfrm>
          <a:prstGeom prst="rect">
            <a:avLst/>
          </a:prstGeom>
        </p:spPr>
      </p:pic>
      <p:sp>
        <p:nvSpPr>
          <p:cNvPr id="39" name="Pfeil: nach links und rechts 38">
            <a:extLst>
              <a:ext uri="{FF2B5EF4-FFF2-40B4-BE49-F238E27FC236}">
                <a16:creationId xmlns:a16="http://schemas.microsoft.com/office/drawing/2014/main" id="{FC1D1755-A88E-2AE3-9ADA-EC1354319978}"/>
              </a:ext>
            </a:extLst>
          </p:cNvPr>
          <p:cNvSpPr/>
          <p:nvPr/>
        </p:nvSpPr>
        <p:spPr>
          <a:xfrm rot="21185901">
            <a:off x="5580856" y="5380739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: nach links und rechts 40">
            <a:extLst>
              <a:ext uri="{FF2B5EF4-FFF2-40B4-BE49-F238E27FC236}">
                <a16:creationId xmlns:a16="http://schemas.microsoft.com/office/drawing/2014/main" id="{CEA2FC73-2A19-ED1B-8908-E680F152DADB}"/>
              </a:ext>
            </a:extLst>
          </p:cNvPr>
          <p:cNvSpPr/>
          <p:nvPr/>
        </p:nvSpPr>
        <p:spPr>
          <a:xfrm rot="20217214">
            <a:off x="5933719" y="5270856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: nach links und rechts 41">
            <a:extLst>
              <a:ext uri="{FF2B5EF4-FFF2-40B4-BE49-F238E27FC236}">
                <a16:creationId xmlns:a16="http://schemas.microsoft.com/office/drawing/2014/main" id="{DAC4A811-5CF2-668D-559E-60A255EB77AF}"/>
              </a:ext>
            </a:extLst>
          </p:cNvPr>
          <p:cNvSpPr/>
          <p:nvPr/>
        </p:nvSpPr>
        <p:spPr>
          <a:xfrm rot="21420857">
            <a:off x="6282437" y="5068882"/>
            <a:ext cx="330519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Pfeil: nach links und rechts 44">
            <a:extLst>
              <a:ext uri="{FF2B5EF4-FFF2-40B4-BE49-F238E27FC236}">
                <a16:creationId xmlns:a16="http://schemas.microsoft.com/office/drawing/2014/main" id="{C2523F1C-EBBE-ED6C-1CEA-B24A99941D26}"/>
              </a:ext>
            </a:extLst>
          </p:cNvPr>
          <p:cNvSpPr/>
          <p:nvPr/>
        </p:nvSpPr>
        <p:spPr>
          <a:xfrm rot="20808916">
            <a:off x="6709441" y="5026155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Pfeil: nach links und rechts 46">
            <a:extLst>
              <a:ext uri="{FF2B5EF4-FFF2-40B4-BE49-F238E27FC236}">
                <a16:creationId xmlns:a16="http://schemas.microsoft.com/office/drawing/2014/main" id="{51A0EFC4-DB41-6FE9-0132-5A0C4AD5ADCB}"/>
              </a:ext>
            </a:extLst>
          </p:cNvPr>
          <p:cNvSpPr/>
          <p:nvPr/>
        </p:nvSpPr>
        <p:spPr>
          <a:xfrm rot="1150122">
            <a:off x="6017043" y="4372085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Pfeil: nach links und rechts 48">
            <a:extLst>
              <a:ext uri="{FF2B5EF4-FFF2-40B4-BE49-F238E27FC236}">
                <a16:creationId xmlns:a16="http://schemas.microsoft.com/office/drawing/2014/main" id="{A4242C43-67D2-AB50-1F6C-AF79A60A849B}"/>
              </a:ext>
            </a:extLst>
          </p:cNvPr>
          <p:cNvSpPr/>
          <p:nvPr/>
        </p:nvSpPr>
        <p:spPr>
          <a:xfrm rot="1291141">
            <a:off x="6614298" y="4620847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Pfeil: nach links und rechts 50">
            <a:extLst>
              <a:ext uri="{FF2B5EF4-FFF2-40B4-BE49-F238E27FC236}">
                <a16:creationId xmlns:a16="http://schemas.microsoft.com/office/drawing/2014/main" id="{988EC599-2F05-B75D-1549-77D70CCAA3A5}"/>
              </a:ext>
            </a:extLst>
          </p:cNvPr>
          <p:cNvSpPr/>
          <p:nvPr/>
        </p:nvSpPr>
        <p:spPr>
          <a:xfrm rot="16909581">
            <a:off x="7052894" y="4857779"/>
            <a:ext cx="229630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668C3CF-4E5D-97F9-E772-9CD12E3FD888}"/>
              </a:ext>
            </a:extLst>
          </p:cNvPr>
          <p:cNvSpPr/>
          <p:nvPr/>
        </p:nvSpPr>
        <p:spPr>
          <a:xfrm rot="2883834">
            <a:off x="5430771" y="5329840"/>
            <a:ext cx="180000" cy="82943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nach links und rechts 2">
            <a:extLst>
              <a:ext uri="{FF2B5EF4-FFF2-40B4-BE49-F238E27FC236}">
                <a16:creationId xmlns:a16="http://schemas.microsoft.com/office/drawing/2014/main" id="{56701E17-F339-FF71-094D-D709166831F5}"/>
              </a:ext>
            </a:extLst>
          </p:cNvPr>
          <p:cNvSpPr/>
          <p:nvPr/>
        </p:nvSpPr>
        <p:spPr>
          <a:xfrm rot="18080472">
            <a:off x="5136446" y="5542230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: nach links und rechts 3">
            <a:extLst>
              <a:ext uri="{FF2B5EF4-FFF2-40B4-BE49-F238E27FC236}">
                <a16:creationId xmlns:a16="http://schemas.microsoft.com/office/drawing/2014/main" id="{004D0FF9-2E71-8F8B-BB58-419F806580EB}"/>
              </a:ext>
            </a:extLst>
          </p:cNvPr>
          <p:cNvSpPr/>
          <p:nvPr/>
        </p:nvSpPr>
        <p:spPr>
          <a:xfrm rot="19181956">
            <a:off x="5526502" y="5131867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links und rechts 5">
            <a:extLst>
              <a:ext uri="{FF2B5EF4-FFF2-40B4-BE49-F238E27FC236}">
                <a16:creationId xmlns:a16="http://schemas.microsoft.com/office/drawing/2014/main" id="{BC32C4A1-BC23-35F0-48F8-E566700486BB}"/>
              </a:ext>
            </a:extLst>
          </p:cNvPr>
          <p:cNvSpPr/>
          <p:nvPr/>
        </p:nvSpPr>
        <p:spPr>
          <a:xfrm rot="19181956">
            <a:off x="5781761" y="4899900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Verbinder: gewinkelt 9">
            <a:extLst>
              <a:ext uri="{FF2B5EF4-FFF2-40B4-BE49-F238E27FC236}">
                <a16:creationId xmlns:a16="http://schemas.microsoft.com/office/drawing/2014/main" id="{E65D6FA7-2427-E9C9-F5B2-AEF337CCE3FE}"/>
              </a:ext>
            </a:extLst>
          </p:cNvPr>
          <p:cNvCxnSpPr>
            <a:endCxn id="2" idx="2"/>
          </p:cNvCxnSpPr>
          <p:nvPr/>
        </p:nvCxnSpPr>
        <p:spPr>
          <a:xfrm>
            <a:off x="5298725" y="5276645"/>
            <a:ext cx="191196" cy="122382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3303CDC3-EC3B-20BA-DF39-D71AD0EE5E21}"/>
              </a:ext>
            </a:extLst>
          </p:cNvPr>
          <p:cNvSpPr txBox="1"/>
          <p:nvPr/>
        </p:nvSpPr>
        <p:spPr>
          <a:xfrm>
            <a:off x="1681700" y="0"/>
            <a:ext cx="4153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5">
                    <a:lumMod val="75000"/>
                  </a:schemeClr>
                </a:solidFill>
              </a:rPr>
              <a:t>Sperrung Brücke </a:t>
            </a:r>
            <a:r>
              <a:rPr lang="de-DE" sz="2400" b="1" dirty="0" err="1">
                <a:solidFill>
                  <a:schemeClr val="accent5">
                    <a:lumMod val="75000"/>
                  </a:schemeClr>
                </a:solidFill>
              </a:rPr>
              <a:t>Avendorf</a:t>
            </a:r>
            <a:endParaRPr lang="de-DE" sz="2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5">
                    <a:lumMod val="75000"/>
                  </a:schemeClr>
                </a:solidFill>
              </a:rPr>
              <a:t>18.05.2026 bis Juni 2027 </a:t>
            </a:r>
          </a:p>
        </p:txBody>
      </p:sp>
    </p:spTree>
    <p:extLst>
      <p:ext uri="{BB962C8B-B14F-4D97-AF65-F5344CB8AC3E}">
        <p14:creationId xmlns:p14="http://schemas.microsoft.com/office/powerpoint/2010/main" val="63512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566E1-4CC0-14F5-8EBC-126A04377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B3D56E0-8798-477A-DD0C-EA76F207F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0710" y="0"/>
            <a:ext cx="9171044" cy="6862126"/>
          </a:xfrm>
          <a:prstGeom prst="rect">
            <a:avLst/>
          </a:prstGeom>
        </p:spPr>
      </p:pic>
      <p:pic>
        <p:nvPicPr>
          <p:cNvPr id="36" name="Grafik 35" descr="Einfahrt verboten mit einfarbiger Füllung">
            <a:extLst>
              <a:ext uri="{FF2B5EF4-FFF2-40B4-BE49-F238E27FC236}">
                <a16:creationId xmlns:a16="http://schemas.microsoft.com/office/drawing/2014/main" id="{41AC300A-FCEB-2051-80CA-1377383F7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5506" y="5150334"/>
            <a:ext cx="220573" cy="220573"/>
          </a:xfrm>
          <a:prstGeom prst="rect">
            <a:avLst/>
          </a:prstGeom>
        </p:spPr>
      </p:pic>
      <p:sp>
        <p:nvSpPr>
          <p:cNvPr id="41" name="Pfeil: nach links und rechts 40">
            <a:extLst>
              <a:ext uri="{FF2B5EF4-FFF2-40B4-BE49-F238E27FC236}">
                <a16:creationId xmlns:a16="http://schemas.microsoft.com/office/drawing/2014/main" id="{419B547B-4E48-70E2-D8E6-F2B5D31143BF}"/>
              </a:ext>
            </a:extLst>
          </p:cNvPr>
          <p:cNvSpPr/>
          <p:nvPr/>
        </p:nvSpPr>
        <p:spPr>
          <a:xfrm rot="20217214">
            <a:off x="5933719" y="5270856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: nach links und rechts 41">
            <a:extLst>
              <a:ext uri="{FF2B5EF4-FFF2-40B4-BE49-F238E27FC236}">
                <a16:creationId xmlns:a16="http://schemas.microsoft.com/office/drawing/2014/main" id="{56FC5FF6-5A76-D504-618B-2B8D4A5F4D18}"/>
              </a:ext>
            </a:extLst>
          </p:cNvPr>
          <p:cNvSpPr/>
          <p:nvPr/>
        </p:nvSpPr>
        <p:spPr>
          <a:xfrm rot="21420857">
            <a:off x="6282437" y="5068882"/>
            <a:ext cx="330519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Pfeil: nach links und rechts 44">
            <a:extLst>
              <a:ext uri="{FF2B5EF4-FFF2-40B4-BE49-F238E27FC236}">
                <a16:creationId xmlns:a16="http://schemas.microsoft.com/office/drawing/2014/main" id="{5828156B-A3EA-14F5-11F3-BF39AE3640F0}"/>
              </a:ext>
            </a:extLst>
          </p:cNvPr>
          <p:cNvSpPr/>
          <p:nvPr/>
        </p:nvSpPr>
        <p:spPr>
          <a:xfrm rot="20808916">
            <a:off x="6709441" y="5026155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Pfeil: nach links und rechts 46">
            <a:extLst>
              <a:ext uri="{FF2B5EF4-FFF2-40B4-BE49-F238E27FC236}">
                <a16:creationId xmlns:a16="http://schemas.microsoft.com/office/drawing/2014/main" id="{B70EC1D7-0EB1-59B5-73F7-756294741D93}"/>
              </a:ext>
            </a:extLst>
          </p:cNvPr>
          <p:cNvSpPr/>
          <p:nvPr/>
        </p:nvSpPr>
        <p:spPr>
          <a:xfrm rot="1150122">
            <a:off x="6017043" y="4372085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Pfeil: nach links und rechts 48">
            <a:extLst>
              <a:ext uri="{FF2B5EF4-FFF2-40B4-BE49-F238E27FC236}">
                <a16:creationId xmlns:a16="http://schemas.microsoft.com/office/drawing/2014/main" id="{7E19AB10-F1E1-8D92-C2A5-F35261F41959}"/>
              </a:ext>
            </a:extLst>
          </p:cNvPr>
          <p:cNvSpPr/>
          <p:nvPr/>
        </p:nvSpPr>
        <p:spPr>
          <a:xfrm rot="1291141">
            <a:off x="6489819" y="4584399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Pfeil: nach links und rechts 50">
            <a:extLst>
              <a:ext uri="{FF2B5EF4-FFF2-40B4-BE49-F238E27FC236}">
                <a16:creationId xmlns:a16="http://schemas.microsoft.com/office/drawing/2014/main" id="{9EAECD46-0210-0243-BDAC-F4C3C282A23C}"/>
              </a:ext>
            </a:extLst>
          </p:cNvPr>
          <p:cNvSpPr/>
          <p:nvPr/>
        </p:nvSpPr>
        <p:spPr>
          <a:xfrm rot="16909581">
            <a:off x="7044656" y="4866017"/>
            <a:ext cx="229630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AD0D79B-373F-122B-86D5-16E96AFB7855}"/>
              </a:ext>
            </a:extLst>
          </p:cNvPr>
          <p:cNvSpPr/>
          <p:nvPr/>
        </p:nvSpPr>
        <p:spPr>
          <a:xfrm rot="2883834">
            <a:off x="5430771" y="5329840"/>
            <a:ext cx="180000" cy="82943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nach links und rechts 2">
            <a:extLst>
              <a:ext uri="{FF2B5EF4-FFF2-40B4-BE49-F238E27FC236}">
                <a16:creationId xmlns:a16="http://schemas.microsoft.com/office/drawing/2014/main" id="{9BEC6CFD-CDA2-3512-A1DF-40317D998D01}"/>
              </a:ext>
            </a:extLst>
          </p:cNvPr>
          <p:cNvSpPr/>
          <p:nvPr/>
        </p:nvSpPr>
        <p:spPr>
          <a:xfrm rot="18080472">
            <a:off x="5136446" y="5542230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: nach links und rechts 3">
            <a:extLst>
              <a:ext uri="{FF2B5EF4-FFF2-40B4-BE49-F238E27FC236}">
                <a16:creationId xmlns:a16="http://schemas.microsoft.com/office/drawing/2014/main" id="{833F9B2B-D690-7A6A-AEA1-A68598318305}"/>
              </a:ext>
            </a:extLst>
          </p:cNvPr>
          <p:cNvSpPr/>
          <p:nvPr/>
        </p:nvSpPr>
        <p:spPr>
          <a:xfrm rot="19181956">
            <a:off x="5526502" y="5131867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links und rechts 5">
            <a:extLst>
              <a:ext uri="{FF2B5EF4-FFF2-40B4-BE49-F238E27FC236}">
                <a16:creationId xmlns:a16="http://schemas.microsoft.com/office/drawing/2014/main" id="{FB3888CE-814F-76B0-45D9-0040F440E8AF}"/>
              </a:ext>
            </a:extLst>
          </p:cNvPr>
          <p:cNvSpPr/>
          <p:nvPr/>
        </p:nvSpPr>
        <p:spPr>
          <a:xfrm rot="19181956">
            <a:off x="5781761" y="4899900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Verbinder: gewinkelt 9">
            <a:extLst>
              <a:ext uri="{FF2B5EF4-FFF2-40B4-BE49-F238E27FC236}">
                <a16:creationId xmlns:a16="http://schemas.microsoft.com/office/drawing/2014/main" id="{33B2C746-E4C8-E60D-D815-06087C71183C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5298725" y="5276645"/>
            <a:ext cx="191196" cy="122382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A4FC7FF-683C-CF16-D7C0-9F416E12C5E5}"/>
              </a:ext>
            </a:extLst>
          </p:cNvPr>
          <p:cNvCxnSpPr/>
          <p:nvPr/>
        </p:nvCxnSpPr>
        <p:spPr>
          <a:xfrm flipH="1">
            <a:off x="5429773" y="5439559"/>
            <a:ext cx="60148" cy="849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C6DA05BC-F1E9-3254-7A9E-43E700A2E7CE}"/>
              </a:ext>
            </a:extLst>
          </p:cNvPr>
          <p:cNvSpPr txBox="1"/>
          <p:nvPr/>
        </p:nvSpPr>
        <p:spPr>
          <a:xfrm>
            <a:off x="6095998" y="0"/>
            <a:ext cx="452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Sperrung der Brücke</a:t>
            </a:r>
          </a:p>
          <a:p>
            <a:pPr algn="r"/>
            <a:r>
              <a:rPr lang="de-DE" sz="1600" b="1" dirty="0">
                <a:solidFill>
                  <a:schemeClr val="bg1"/>
                </a:solidFill>
              </a:rPr>
              <a:t>und der Ausfahrt </a:t>
            </a:r>
            <a:r>
              <a:rPr lang="de-DE" sz="1600" b="1" dirty="0" err="1">
                <a:solidFill>
                  <a:schemeClr val="bg1"/>
                </a:solidFill>
              </a:rPr>
              <a:t>Avendorf</a:t>
            </a:r>
            <a:endParaRPr lang="de-DE" sz="1600" b="1" dirty="0">
              <a:solidFill>
                <a:schemeClr val="bg1"/>
              </a:solidFill>
            </a:endParaRPr>
          </a:p>
          <a:p>
            <a:pPr algn="r"/>
            <a:r>
              <a:rPr lang="de-DE" sz="1600" b="1" dirty="0">
                <a:solidFill>
                  <a:schemeClr val="bg1"/>
                </a:solidFill>
              </a:rPr>
              <a:t>Umleitung Richtung Landkirchen über die U11</a:t>
            </a:r>
          </a:p>
          <a:p>
            <a:pPr algn="r"/>
            <a:r>
              <a:rPr lang="de-DE" sz="1600" b="1" dirty="0">
                <a:solidFill>
                  <a:schemeClr val="bg1"/>
                </a:solidFill>
              </a:rPr>
              <a:t>Zufahrt Richtung Lübeck bleibt offen</a:t>
            </a:r>
          </a:p>
        </p:txBody>
      </p:sp>
      <p:pic>
        <p:nvPicPr>
          <p:cNvPr id="14" name="Grafik 13" descr="Einfahrt verboten mit einfarbiger Füllung">
            <a:extLst>
              <a:ext uri="{FF2B5EF4-FFF2-40B4-BE49-F238E27FC236}">
                <a16:creationId xmlns:a16="http://schemas.microsoft.com/office/drawing/2014/main" id="{0C124D29-C466-5276-33B5-F688177D4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8307" y="5345729"/>
            <a:ext cx="220573" cy="22057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0026BF0-4125-E76C-9650-41AFC7BEDA46}"/>
              </a:ext>
            </a:extLst>
          </p:cNvPr>
          <p:cNvSpPr txBox="1"/>
          <p:nvPr/>
        </p:nvSpPr>
        <p:spPr>
          <a:xfrm>
            <a:off x="1681700" y="0"/>
            <a:ext cx="4675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5">
                    <a:lumMod val="75000"/>
                  </a:schemeClr>
                </a:solidFill>
              </a:rPr>
              <a:t>Sperrung Ausfahrt </a:t>
            </a:r>
            <a:r>
              <a:rPr lang="de-DE" sz="2400" b="1" dirty="0" err="1">
                <a:solidFill>
                  <a:schemeClr val="accent5">
                    <a:lumMod val="75000"/>
                  </a:schemeClr>
                </a:solidFill>
              </a:rPr>
              <a:t>Avendorf</a:t>
            </a:r>
            <a:endParaRPr lang="de-DE" sz="2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de-DE" sz="2400" b="1" dirty="0">
                <a:solidFill>
                  <a:schemeClr val="accent5">
                    <a:lumMod val="75000"/>
                  </a:schemeClr>
                </a:solidFill>
              </a:rPr>
              <a:t>27.-29. Mai 2026 </a:t>
            </a:r>
          </a:p>
        </p:txBody>
      </p:sp>
    </p:spTree>
    <p:extLst>
      <p:ext uri="{BB962C8B-B14F-4D97-AF65-F5344CB8AC3E}">
        <p14:creationId xmlns:p14="http://schemas.microsoft.com/office/powerpoint/2010/main" val="422058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9E37A-D849-3AD0-CA0D-F0200F9EB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2583E0E-D90C-27C3-497C-73BF55432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440" y="0"/>
            <a:ext cx="9171044" cy="6862126"/>
          </a:xfrm>
          <a:prstGeom prst="rect">
            <a:avLst/>
          </a:prstGeom>
        </p:spPr>
      </p:pic>
      <p:pic>
        <p:nvPicPr>
          <p:cNvPr id="36" name="Grafik 35" descr="Einfahrt verboten mit einfarbiger Füllung">
            <a:extLst>
              <a:ext uri="{FF2B5EF4-FFF2-40B4-BE49-F238E27FC236}">
                <a16:creationId xmlns:a16="http://schemas.microsoft.com/office/drawing/2014/main" id="{F65E3757-7890-0B58-2700-005594451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1487" y="5134476"/>
            <a:ext cx="220573" cy="22057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9CA32A8-77F3-920B-67A5-511B150A585B}"/>
              </a:ext>
            </a:extLst>
          </p:cNvPr>
          <p:cNvSpPr/>
          <p:nvPr/>
        </p:nvSpPr>
        <p:spPr>
          <a:xfrm rot="2883834">
            <a:off x="5430771" y="5329840"/>
            <a:ext cx="180000" cy="82943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nach links und rechts 2">
            <a:extLst>
              <a:ext uri="{FF2B5EF4-FFF2-40B4-BE49-F238E27FC236}">
                <a16:creationId xmlns:a16="http://schemas.microsoft.com/office/drawing/2014/main" id="{EFFFB5F4-569F-53B0-F847-325FD622401F}"/>
              </a:ext>
            </a:extLst>
          </p:cNvPr>
          <p:cNvSpPr/>
          <p:nvPr/>
        </p:nvSpPr>
        <p:spPr>
          <a:xfrm rot="18080472">
            <a:off x="5136446" y="5542230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FE8DD9B-1F91-130C-AB02-1A81AF8C872E}"/>
              </a:ext>
            </a:extLst>
          </p:cNvPr>
          <p:cNvSpPr txBox="1"/>
          <p:nvPr/>
        </p:nvSpPr>
        <p:spPr>
          <a:xfrm>
            <a:off x="5762060" y="27395"/>
            <a:ext cx="4774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Vollsperrung </a:t>
            </a:r>
            <a:r>
              <a:rPr lang="de-DE" sz="1600" b="1">
                <a:solidFill>
                  <a:schemeClr val="bg1"/>
                </a:solidFill>
              </a:rPr>
              <a:t>der B 207 </a:t>
            </a:r>
            <a:r>
              <a:rPr lang="de-DE" sz="1600" b="1" dirty="0">
                <a:solidFill>
                  <a:schemeClr val="bg1"/>
                </a:solidFill>
              </a:rPr>
              <a:t>und der Brücke </a:t>
            </a:r>
            <a:r>
              <a:rPr lang="de-DE" sz="1600" b="1" dirty="0" err="1">
                <a:solidFill>
                  <a:schemeClr val="bg1"/>
                </a:solidFill>
              </a:rPr>
              <a:t>Avendorf</a:t>
            </a:r>
            <a:endParaRPr lang="de-DE" sz="1600" b="1" dirty="0">
              <a:solidFill>
                <a:schemeClr val="bg1"/>
              </a:solidFill>
            </a:endParaRPr>
          </a:p>
          <a:p>
            <a:pPr algn="r"/>
            <a:r>
              <a:rPr lang="de-DE" sz="1600" b="1" dirty="0">
                <a:solidFill>
                  <a:schemeClr val="bg1"/>
                </a:solidFill>
              </a:rPr>
              <a:t>Umleitung Richtung Landkirchen über die U11</a:t>
            </a:r>
          </a:p>
          <a:p>
            <a:pPr algn="r"/>
            <a:r>
              <a:rPr lang="de-DE" sz="1600" b="1" dirty="0">
                <a:solidFill>
                  <a:schemeClr val="bg1"/>
                </a:solidFill>
              </a:rPr>
              <a:t>Umleitung Richtung Puttgarden über die U11/U2</a:t>
            </a:r>
          </a:p>
          <a:p>
            <a:pPr algn="r"/>
            <a:r>
              <a:rPr lang="de-DE" sz="1600" b="1" dirty="0">
                <a:solidFill>
                  <a:schemeClr val="bg1"/>
                </a:solidFill>
              </a:rPr>
              <a:t>Rampen der AS </a:t>
            </a:r>
            <a:r>
              <a:rPr lang="de-DE" sz="1600" b="1" dirty="0" err="1">
                <a:solidFill>
                  <a:schemeClr val="bg1"/>
                </a:solidFill>
              </a:rPr>
              <a:t>Avendorf</a:t>
            </a:r>
            <a:r>
              <a:rPr lang="de-DE" sz="1600" b="1" dirty="0">
                <a:solidFill>
                  <a:schemeClr val="bg1"/>
                </a:solidFill>
              </a:rPr>
              <a:t> bleiben offen</a:t>
            </a:r>
          </a:p>
        </p:txBody>
      </p:sp>
      <p:sp>
        <p:nvSpPr>
          <p:cNvPr id="7" name="Pfeil: nach links und rechts 6">
            <a:extLst>
              <a:ext uri="{FF2B5EF4-FFF2-40B4-BE49-F238E27FC236}">
                <a16:creationId xmlns:a16="http://schemas.microsoft.com/office/drawing/2014/main" id="{53193551-4AF4-80BE-A1B1-0C260049850B}"/>
              </a:ext>
            </a:extLst>
          </p:cNvPr>
          <p:cNvSpPr/>
          <p:nvPr/>
        </p:nvSpPr>
        <p:spPr>
          <a:xfrm rot="21312753">
            <a:off x="5558868" y="5391104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links und rechts 7">
            <a:extLst>
              <a:ext uri="{FF2B5EF4-FFF2-40B4-BE49-F238E27FC236}">
                <a16:creationId xmlns:a16="http://schemas.microsoft.com/office/drawing/2014/main" id="{DC387C51-2143-3177-738B-5FA4507CE894}"/>
              </a:ext>
            </a:extLst>
          </p:cNvPr>
          <p:cNvSpPr/>
          <p:nvPr/>
        </p:nvSpPr>
        <p:spPr>
          <a:xfrm rot="19568455">
            <a:off x="6026948" y="5231194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links und rechts 8">
            <a:extLst>
              <a:ext uri="{FF2B5EF4-FFF2-40B4-BE49-F238E27FC236}">
                <a16:creationId xmlns:a16="http://schemas.microsoft.com/office/drawing/2014/main" id="{896BE829-80EC-2BC6-B2BE-B574D6BDEFD8}"/>
              </a:ext>
            </a:extLst>
          </p:cNvPr>
          <p:cNvSpPr/>
          <p:nvPr/>
        </p:nvSpPr>
        <p:spPr>
          <a:xfrm>
            <a:off x="6439867" y="5078604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links und rechts 11">
            <a:extLst>
              <a:ext uri="{FF2B5EF4-FFF2-40B4-BE49-F238E27FC236}">
                <a16:creationId xmlns:a16="http://schemas.microsoft.com/office/drawing/2014/main" id="{B8A854AE-F8EF-50FA-0B69-D4EDEF65E1FB}"/>
              </a:ext>
            </a:extLst>
          </p:cNvPr>
          <p:cNvSpPr/>
          <p:nvPr/>
        </p:nvSpPr>
        <p:spPr>
          <a:xfrm rot="20587176">
            <a:off x="6881229" y="4950104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links und rechts 13">
            <a:extLst>
              <a:ext uri="{FF2B5EF4-FFF2-40B4-BE49-F238E27FC236}">
                <a16:creationId xmlns:a16="http://schemas.microsoft.com/office/drawing/2014/main" id="{3EDE16DD-0D61-3A1D-74DF-5B04F135824A}"/>
              </a:ext>
            </a:extLst>
          </p:cNvPr>
          <p:cNvSpPr/>
          <p:nvPr/>
        </p:nvSpPr>
        <p:spPr>
          <a:xfrm rot="16813723">
            <a:off x="7149020" y="4518471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links und rechts 14">
            <a:extLst>
              <a:ext uri="{FF2B5EF4-FFF2-40B4-BE49-F238E27FC236}">
                <a16:creationId xmlns:a16="http://schemas.microsoft.com/office/drawing/2014/main" id="{40A31C70-2C21-14E1-2D93-CEBE222B2DBF}"/>
              </a:ext>
            </a:extLst>
          </p:cNvPr>
          <p:cNvSpPr/>
          <p:nvPr/>
        </p:nvSpPr>
        <p:spPr>
          <a:xfrm rot="1280181">
            <a:off x="6522402" y="4572884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links und rechts 15">
            <a:extLst>
              <a:ext uri="{FF2B5EF4-FFF2-40B4-BE49-F238E27FC236}">
                <a16:creationId xmlns:a16="http://schemas.microsoft.com/office/drawing/2014/main" id="{C6458B68-3201-E0BB-E86A-87B408258FEA}"/>
              </a:ext>
            </a:extLst>
          </p:cNvPr>
          <p:cNvSpPr/>
          <p:nvPr/>
        </p:nvSpPr>
        <p:spPr>
          <a:xfrm rot="1280181">
            <a:off x="5978440" y="4359566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links und rechts 17">
            <a:extLst>
              <a:ext uri="{FF2B5EF4-FFF2-40B4-BE49-F238E27FC236}">
                <a16:creationId xmlns:a16="http://schemas.microsoft.com/office/drawing/2014/main" id="{FF482D9E-3155-637B-7117-C8399A9A6FE1}"/>
              </a:ext>
            </a:extLst>
          </p:cNvPr>
          <p:cNvSpPr/>
          <p:nvPr/>
        </p:nvSpPr>
        <p:spPr>
          <a:xfrm rot="16353501">
            <a:off x="7346000" y="3835301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links und rechts 18">
            <a:extLst>
              <a:ext uri="{FF2B5EF4-FFF2-40B4-BE49-F238E27FC236}">
                <a16:creationId xmlns:a16="http://schemas.microsoft.com/office/drawing/2014/main" id="{84B6207D-FE7D-71C4-DBCD-78038EC94356}"/>
              </a:ext>
            </a:extLst>
          </p:cNvPr>
          <p:cNvSpPr/>
          <p:nvPr/>
        </p:nvSpPr>
        <p:spPr>
          <a:xfrm rot="16353501">
            <a:off x="7362474" y="3407436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links und rechts 19">
            <a:extLst>
              <a:ext uri="{FF2B5EF4-FFF2-40B4-BE49-F238E27FC236}">
                <a16:creationId xmlns:a16="http://schemas.microsoft.com/office/drawing/2014/main" id="{32B47571-A196-62F9-0FCF-0CE84E388210}"/>
              </a:ext>
            </a:extLst>
          </p:cNvPr>
          <p:cNvSpPr/>
          <p:nvPr/>
        </p:nvSpPr>
        <p:spPr>
          <a:xfrm rot="16353501">
            <a:off x="7354236" y="2942779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E48F6651-567F-AE1A-CCAD-7422D1F23A73}"/>
              </a:ext>
            </a:extLst>
          </p:cNvPr>
          <p:cNvCxnSpPr>
            <a:cxnSpLocks/>
          </p:cNvCxnSpPr>
          <p:nvPr/>
        </p:nvCxnSpPr>
        <p:spPr>
          <a:xfrm>
            <a:off x="6053113" y="4476311"/>
            <a:ext cx="711311" cy="2791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Grafik 24" descr="Einfahrt verboten mit einfarbiger Füllung">
            <a:extLst>
              <a:ext uri="{FF2B5EF4-FFF2-40B4-BE49-F238E27FC236}">
                <a16:creationId xmlns:a16="http://schemas.microsoft.com/office/drawing/2014/main" id="{5C9BE0E7-E679-04A3-7E7A-AF31AF215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3870" y="4968317"/>
            <a:ext cx="220573" cy="220573"/>
          </a:xfrm>
          <a:prstGeom prst="rect">
            <a:avLst/>
          </a:prstGeom>
        </p:spPr>
      </p:pic>
      <p:pic>
        <p:nvPicPr>
          <p:cNvPr id="26" name="Grafik 25" descr="Einfahrt verboten mit einfarbiger Füllung">
            <a:extLst>
              <a:ext uri="{FF2B5EF4-FFF2-40B4-BE49-F238E27FC236}">
                <a16:creationId xmlns:a16="http://schemas.microsoft.com/office/drawing/2014/main" id="{D3EA2A6E-8D55-B2E1-0E88-4C7403B81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9042" y="4820798"/>
            <a:ext cx="220573" cy="220573"/>
          </a:xfrm>
          <a:prstGeom prst="rect">
            <a:avLst/>
          </a:prstGeom>
        </p:spPr>
      </p:pic>
      <p:pic>
        <p:nvPicPr>
          <p:cNvPr id="27" name="Grafik 26" descr="Einfahrt verboten mit einfarbiger Füllung">
            <a:extLst>
              <a:ext uri="{FF2B5EF4-FFF2-40B4-BE49-F238E27FC236}">
                <a16:creationId xmlns:a16="http://schemas.microsoft.com/office/drawing/2014/main" id="{30C947C9-A862-015B-5C35-E3634C1FE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0547" y="4518532"/>
            <a:ext cx="220573" cy="220573"/>
          </a:xfrm>
          <a:prstGeom prst="rect">
            <a:avLst/>
          </a:prstGeom>
        </p:spPr>
      </p:pic>
      <p:sp>
        <p:nvSpPr>
          <p:cNvPr id="28" name="Pfeil: nach links und rechts 27">
            <a:extLst>
              <a:ext uri="{FF2B5EF4-FFF2-40B4-BE49-F238E27FC236}">
                <a16:creationId xmlns:a16="http://schemas.microsoft.com/office/drawing/2014/main" id="{262CD471-CB5E-E3D8-4409-CB3E5DD3DDD6}"/>
              </a:ext>
            </a:extLst>
          </p:cNvPr>
          <p:cNvSpPr/>
          <p:nvPr/>
        </p:nvSpPr>
        <p:spPr>
          <a:xfrm rot="11425545">
            <a:off x="7024020" y="2156026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: nach links und rechts 28">
            <a:extLst>
              <a:ext uri="{FF2B5EF4-FFF2-40B4-BE49-F238E27FC236}">
                <a16:creationId xmlns:a16="http://schemas.microsoft.com/office/drawing/2014/main" id="{0344D1DF-01EF-DF51-2607-BD93A9732D4A}"/>
              </a:ext>
            </a:extLst>
          </p:cNvPr>
          <p:cNvSpPr/>
          <p:nvPr/>
        </p:nvSpPr>
        <p:spPr>
          <a:xfrm rot="13303829">
            <a:off x="6512587" y="1931248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: nach links und rechts 29">
            <a:extLst>
              <a:ext uri="{FF2B5EF4-FFF2-40B4-BE49-F238E27FC236}">
                <a16:creationId xmlns:a16="http://schemas.microsoft.com/office/drawing/2014/main" id="{212C4C35-5A02-E33A-DD27-D47982E97637}"/>
              </a:ext>
            </a:extLst>
          </p:cNvPr>
          <p:cNvSpPr/>
          <p:nvPr/>
        </p:nvSpPr>
        <p:spPr>
          <a:xfrm rot="10800000">
            <a:off x="6156839" y="1721366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: nach links und rechts 30">
            <a:extLst>
              <a:ext uri="{FF2B5EF4-FFF2-40B4-BE49-F238E27FC236}">
                <a16:creationId xmlns:a16="http://schemas.microsoft.com/office/drawing/2014/main" id="{7F8930D0-756F-2B42-FCA9-8C32F3CA3A18}"/>
              </a:ext>
            </a:extLst>
          </p:cNvPr>
          <p:cNvSpPr/>
          <p:nvPr/>
        </p:nvSpPr>
        <p:spPr>
          <a:xfrm rot="6912601">
            <a:off x="5822571" y="1953987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: nach links und rechts 36">
            <a:extLst>
              <a:ext uri="{FF2B5EF4-FFF2-40B4-BE49-F238E27FC236}">
                <a16:creationId xmlns:a16="http://schemas.microsoft.com/office/drawing/2014/main" id="{B8F0717C-D808-ACBC-AF6D-6DBDC5C926FC}"/>
              </a:ext>
            </a:extLst>
          </p:cNvPr>
          <p:cNvSpPr/>
          <p:nvPr/>
        </p:nvSpPr>
        <p:spPr>
          <a:xfrm rot="6425205">
            <a:off x="5565383" y="4389246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: nach links und rechts 37">
            <a:extLst>
              <a:ext uri="{FF2B5EF4-FFF2-40B4-BE49-F238E27FC236}">
                <a16:creationId xmlns:a16="http://schemas.microsoft.com/office/drawing/2014/main" id="{1F8D5D4D-2AAF-CD63-A2D4-F95849FFC896}"/>
              </a:ext>
            </a:extLst>
          </p:cNvPr>
          <p:cNvSpPr/>
          <p:nvPr/>
        </p:nvSpPr>
        <p:spPr>
          <a:xfrm rot="6425205">
            <a:off x="5326073" y="4976525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: nach links und rechts 39">
            <a:extLst>
              <a:ext uri="{FF2B5EF4-FFF2-40B4-BE49-F238E27FC236}">
                <a16:creationId xmlns:a16="http://schemas.microsoft.com/office/drawing/2014/main" id="{240451D2-D738-3EDE-F70B-86DBE46B0A8B}"/>
              </a:ext>
            </a:extLst>
          </p:cNvPr>
          <p:cNvSpPr/>
          <p:nvPr/>
        </p:nvSpPr>
        <p:spPr>
          <a:xfrm rot="19497186">
            <a:off x="6434427" y="4348177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: nach links und rechts 3">
            <a:extLst>
              <a:ext uri="{FF2B5EF4-FFF2-40B4-BE49-F238E27FC236}">
                <a16:creationId xmlns:a16="http://schemas.microsoft.com/office/drawing/2014/main" id="{5EA5B0E5-8A6D-0B6B-CC94-211F1E6D2670}"/>
              </a:ext>
            </a:extLst>
          </p:cNvPr>
          <p:cNvSpPr/>
          <p:nvPr/>
        </p:nvSpPr>
        <p:spPr>
          <a:xfrm rot="10800000">
            <a:off x="5373279" y="2183554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links und rechts 5">
            <a:extLst>
              <a:ext uri="{FF2B5EF4-FFF2-40B4-BE49-F238E27FC236}">
                <a16:creationId xmlns:a16="http://schemas.microsoft.com/office/drawing/2014/main" id="{7E92EDF4-EAD2-2557-7924-3829982454FB}"/>
              </a:ext>
            </a:extLst>
          </p:cNvPr>
          <p:cNvSpPr/>
          <p:nvPr/>
        </p:nvSpPr>
        <p:spPr>
          <a:xfrm rot="11122317">
            <a:off x="4706382" y="2141902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links und rechts 9">
            <a:extLst>
              <a:ext uri="{FF2B5EF4-FFF2-40B4-BE49-F238E27FC236}">
                <a16:creationId xmlns:a16="http://schemas.microsoft.com/office/drawing/2014/main" id="{64C35076-C81E-E589-24ED-A1F1A940957C}"/>
              </a:ext>
            </a:extLst>
          </p:cNvPr>
          <p:cNvSpPr/>
          <p:nvPr/>
        </p:nvSpPr>
        <p:spPr>
          <a:xfrm rot="11346965">
            <a:off x="4109264" y="2095142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links und rechts 10">
            <a:extLst>
              <a:ext uri="{FF2B5EF4-FFF2-40B4-BE49-F238E27FC236}">
                <a16:creationId xmlns:a16="http://schemas.microsoft.com/office/drawing/2014/main" id="{1A89F9C9-1F7B-2181-E211-1D4CF630C8BC}"/>
              </a:ext>
            </a:extLst>
          </p:cNvPr>
          <p:cNvSpPr/>
          <p:nvPr/>
        </p:nvSpPr>
        <p:spPr>
          <a:xfrm rot="9299859">
            <a:off x="3548339" y="2079713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: nach links und rechts 16">
            <a:extLst>
              <a:ext uri="{FF2B5EF4-FFF2-40B4-BE49-F238E27FC236}">
                <a16:creationId xmlns:a16="http://schemas.microsoft.com/office/drawing/2014/main" id="{AD403733-909A-379E-0745-D687FBD488AB}"/>
              </a:ext>
            </a:extLst>
          </p:cNvPr>
          <p:cNvSpPr/>
          <p:nvPr/>
        </p:nvSpPr>
        <p:spPr>
          <a:xfrm rot="5400000">
            <a:off x="3294747" y="2318305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links und rechts 20">
            <a:extLst>
              <a:ext uri="{FF2B5EF4-FFF2-40B4-BE49-F238E27FC236}">
                <a16:creationId xmlns:a16="http://schemas.microsoft.com/office/drawing/2014/main" id="{A6811D3C-4F0C-4682-95F3-8E36E2DF493D}"/>
              </a:ext>
            </a:extLst>
          </p:cNvPr>
          <p:cNvSpPr/>
          <p:nvPr/>
        </p:nvSpPr>
        <p:spPr>
          <a:xfrm rot="3203330">
            <a:off x="3426017" y="2655499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links und rechts 22">
            <a:extLst>
              <a:ext uri="{FF2B5EF4-FFF2-40B4-BE49-F238E27FC236}">
                <a16:creationId xmlns:a16="http://schemas.microsoft.com/office/drawing/2014/main" id="{9FEDAF81-8D5B-558E-F24E-AD4D3C7AC5F9}"/>
              </a:ext>
            </a:extLst>
          </p:cNvPr>
          <p:cNvSpPr/>
          <p:nvPr/>
        </p:nvSpPr>
        <p:spPr>
          <a:xfrm rot="11518161">
            <a:off x="3678488" y="3094839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: nach links und rechts 23">
            <a:extLst>
              <a:ext uri="{FF2B5EF4-FFF2-40B4-BE49-F238E27FC236}">
                <a16:creationId xmlns:a16="http://schemas.microsoft.com/office/drawing/2014/main" id="{54729BCF-D685-137C-F0C9-1D66CF5544F5}"/>
              </a:ext>
            </a:extLst>
          </p:cNvPr>
          <p:cNvSpPr/>
          <p:nvPr/>
        </p:nvSpPr>
        <p:spPr>
          <a:xfrm rot="4831177">
            <a:off x="3456523" y="2942778"/>
            <a:ext cx="263544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: nach links und rechts 31">
            <a:extLst>
              <a:ext uri="{FF2B5EF4-FFF2-40B4-BE49-F238E27FC236}">
                <a16:creationId xmlns:a16="http://schemas.microsoft.com/office/drawing/2014/main" id="{59024A70-449A-0F22-73F9-7B15682CBBB8}"/>
              </a:ext>
            </a:extLst>
          </p:cNvPr>
          <p:cNvSpPr/>
          <p:nvPr/>
        </p:nvSpPr>
        <p:spPr>
          <a:xfrm rot="2364090">
            <a:off x="4045409" y="3201740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: nach links und rechts 32">
            <a:extLst>
              <a:ext uri="{FF2B5EF4-FFF2-40B4-BE49-F238E27FC236}">
                <a16:creationId xmlns:a16="http://schemas.microsoft.com/office/drawing/2014/main" id="{C28681AB-6AAB-4215-7487-454C99E05FE2}"/>
              </a:ext>
            </a:extLst>
          </p:cNvPr>
          <p:cNvSpPr/>
          <p:nvPr/>
        </p:nvSpPr>
        <p:spPr>
          <a:xfrm rot="742108">
            <a:off x="4518780" y="3470500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: nach links und rechts 33">
            <a:extLst>
              <a:ext uri="{FF2B5EF4-FFF2-40B4-BE49-F238E27FC236}">
                <a16:creationId xmlns:a16="http://schemas.microsoft.com/office/drawing/2014/main" id="{D7989BA9-3B2C-6768-68D7-E0A857E50D89}"/>
              </a:ext>
            </a:extLst>
          </p:cNvPr>
          <p:cNvSpPr/>
          <p:nvPr/>
        </p:nvSpPr>
        <p:spPr>
          <a:xfrm rot="2380232">
            <a:off x="5009599" y="3722813"/>
            <a:ext cx="206183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: nach links und rechts 34">
            <a:extLst>
              <a:ext uri="{FF2B5EF4-FFF2-40B4-BE49-F238E27FC236}">
                <a16:creationId xmlns:a16="http://schemas.microsoft.com/office/drawing/2014/main" id="{AFAEEA23-B7DA-8F56-4CEE-4FD1D9DAA739}"/>
              </a:ext>
            </a:extLst>
          </p:cNvPr>
          <p:cNvSpPr/>
          <p:nvPr/>
        </p:nvSpPr>
        <p:spPr>
          <a:xfrm rot="2111724">
            <a:off x="5433432" y="4045969"/>
            <a:ext cx="324558" cy="14974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482BBB33-1C3D-2ABF-0119-971DA0EB7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866" y="5166382"/>
            <a:ext cx="518205" cy="335309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CACF239E-3CA8-5EE4-FDE7-40EFB4A09918}"/>
              </a:ext>
            </a:extLst>
          </p:cNvPr>
          <p:cNvSpPr txBox="1"/>
          <p:nvPr/>
        </p:nvSpPr>
        <p:spPr>
          <a:xfrm>
            <a:off x="1681700" y="0"/>
            <a:ext cx="4675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5">
                    <a:lumMod val="75000"/>
                  </a:schemeClr>
                </a:solidFill>
              </a:rPr>
              <a:t>Vollsperrung B 207</a:t>
            </a:r>
          </a:p>
          <a:p>
            <a:r>
              <a:rPr lang="de-DE" sz="2400" b="1" dirty="0">
                <a:solidFill>
                  <a:schemeClr val="accent5">
                    <a:lumMod val="75000"/>
                  </a:schemeClr>
                </a:solidFill>
              </a:rPr>
              <a:t>12.-14. Juni 2026 </a:t>
            </a:r>
          </a:p>
        </p:txBody>
      </p:sp>
    </p:spTree>
    <p:extLst>
      <p:ext uri="{BB962C8B-B14F-4D97-AF65-F5344CB8AC3E}">
        <p14:creationId xmlns:p14="http://schemas.microsoft.com/office/powerpoint/2010/main" val="1528527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C2F589A1044849812E052ADB9B88F5" ma:contentTypeVersion="17" ma:contentTypeDescription="Ein neues Dokument erstellen." ma:contentTypeScope="" ma:versionID="5bdfbad22a1d0aa35695f89aca5d475f">
  <xsd:schema xmlns:xsd="http://www.w3.org/2001/XMLSchema" xmlns:xs="http://www.w3.org/2001/XMLSchema" xmlns:p="http://schemas.microsoft.com/office/2006/metadata/properties" xmlns:ns2="f9aed788-19db-4883-bd5f-6a658a13ff98" xmlns:ns3="01d62d9a-0af6-4689-af82-f264a88309a8" targetNamespace="http://schemas.microsoft.com/office/2006/metadata/properties" ma:root="true" ma:fieldsID="3ee18a02be8a4c9d1cd140ea6a74ad82" ns2:_="" ns3:_="">
    <xsd:import namespace="f9aed788-19db-4883-bd5f-6a658a13ff98"/>
    <xsd:import namespace="01d62d9a-0af6-4689-af82-f264a88309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SearchProperties" minOccurs="0"/>
                <xsd:element ref="ns3:MediaLengthInSeconds" minOccurs="0"/>
                <xsd:element ref="ns3:Bemerkung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ed788-19db-4883-bd5f-6a658a13ff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acecf7de-6095-42ed-bdeb-a6ccd2bc7947}" ma:internalName="TaxCatchAll" ma:showField="CatchAllData" ma:web="f9aed788-19db-4883-bd5f-6a658a13ff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62d9a-0af6-4689-af82-f264a8830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47a5cf92-e802-4b41-a7a1-2740220136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Bemerkung" ma:index="23" nillable="true" ma:displayName="Bemerkung" ma:format="Dropdown" ma:internalName="Bemerkung">
      <xsd:simpleType>
        <xsd:restriction base="dms:Text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aed788-19db-4883-bd5f-6a658a13ff98" xsi:nil="true"/>
    <lcf76f155ced4ddcb4097134ff3c332f xmlns="01d62d9a-0af6-4689-af82-f264a88309a8">
      <Terms xmlns="http://schemas.microsoft.com/office/infopath/2007/PartnerControls"/>
    </lcf76f155ced4ddcb4097134ff3c332f>
    <Bemerkung xmlns="01d62d9a-0af6-4689-af82-f264a88309a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355979-3AE7-4D3A-AE5B-781794426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aed788-19db-4883-bd5f-6a658a13ff98"/>
    <ds:schemaRef ds:uri="01d62d9a-0af6-4689-af82-f264a8830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14DC2A-21E3-421F-A5CE-46420F6A8046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34fe458e-5b51-41ff-93fb-ff4dcd1f3545"/>
    <ds:schemaRef ds:uri="ccc64816-9ebe-4247-b8cb-7473f4b9056d"/>
    <ds:schemaRef ds:uri="http://www.w3.org/XML/1998/namespace"/>
    <ds:schemaRef ds:uri="f9aed788-19db-4883-bd5f-6a658a13ff98"/>
    <ds:schemaRef ds:uri="01d62d9a-0af6-4689-af82-f264a88309a8"/>
  </ds:schemaRefs>
</ds:datastoreItem>
</file>

<file path=customXml/itemProps3.xml><?xml version="1.0" encoding="utf-8"?>
<ds:datastoreItem xmlns:ds="http://schemas.openxmlformats.org/officeDocument/2006/customXml" ds:itemID="{5F0A21DD-EF96-4F42-85DB-1B4CDF5984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Breitbild</PresentationFormat>
  <Paragraphs>17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</vt:vector>
  </TitlesOfParts>
  <Company>DEGES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Blömers, Birte</dc:creator>
  <cp:lastModifiedBy>Lurz, Ivonne (Stadt Fehmarn)</cp:lastModifiedBy>
  <cp:revision>18</cp:revision>
  <cp:lastPrinted>2026-05-07T13:38:35Z</cp:lastPrinted>
  <dcterms:created xsi:type="dcterms:W3CDTF">2025-09-22T11:29:46Z</dcterms:created>
  <dcterms:modified xsi:type="dcterms:W3CDTF">2026-05-15T06:59:42Z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0x01010082C2F589A1044849812E052ADB9B88F5</vt:lpwstr>
  </property>
  <property fmtid="{D5CDD505-2E9C-101B-9397-08002B2CF9AE}" pid="3" name="MediaServiceImageTags">
    <vt:lpwstr/>
  </property>
</Properties>
</file>